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256" r:id="rId2"/>
    <p:sldId id="257" r:id="rId3"/>
    <p:sldId id="258" r:id="rId4"/>
    <p:sldId id="326" r:id="rId5"/>
    <p:sldId id="327" r:id="rId6"/>
    <p:sldId id="328" r:id="rId7"/>
    <p:sldId id="311" r:id="rId8"/>
    <p:sldId id="310" r:id="rId9"/>
    <p:sldId id="329" r:id="rId10"/>
    <p:sldId id="259" r:id="rId11"/>
    <p:sldId id="273" r:id="rId12"/>
    <p:sldId id="275" r:id="rId13"/>
    <p:sldId id="276" r:id="rId14"/>
    <p:sldId id="277" r:id="rId15"/>
    <p:sldId id="278" r:id="rId16"/>
    <p:sldId id="280" r:id="rId17"/>
    <p:sldId id="279" r:id="rId18"/>
    <p:sldId id="281" r:id="rId19"/>
    <p:sldId id="260" r:id="rId20"/>
    <p:sldId id="330" r:id="rId21"/>
    <p:sldId id="261" r:id="rId22"/>
    <p:sldId id="287" r:id="rId23"/>
    <p:sldId id="288" r:id="rId24"/>
    <p:sldId id="289" r:id="rId25"/>
    <p:sldId id="262" r:id="rId26"/>
    <p:sldId id="285" r:id="rId27"/>
    <p:sldId id="282" r:id="rId28"/>
    <p:sldId id="283" r:id="rId29"/>
    <p:sldId id="320" r:id="rId30"/>
    <p:sldId id="286" r:id="rId31"/>
    <p:sldId id="333" r:id="rId32"/>
    <p:sldId id="274" r:id="rId33"/>
    <p:sldId id="324" r:id="rId34"/>
    <p:sldId id="322" r:id="rId35"/>
    <p:sldId id="325" r:id="rId36"/>
    <p:sldId id="312" r:id="rId37"/>
    <p:sldId id="334" r:id="rId38"/>
    <p:sldId id="267" r:id="rId39"/>
    <p:sldId id="313" r:id="rId40"/>
    <p:sldId id="342" r:id="rId41"/>
    <p:sldId id="343" r:id="rId42"/>
    <p:sldId id="269" r:id="rId43"/>
    <p:sldId id="341" r:id="rId44"/>
    <p:sldId id="270" r:id="rId45"/>
    <p:sldId id="314" r:id="rId46"/>
    <p:sldId id="315" r:id="rId47"/>
    <p:sldId id="316" r:id="rId48"/>
    <p:sldId id="317" r:id="rId49"/>
    <p:sldId id="271" r:id="rId50"/>
    <p:sldId id="318" r:id="rId51"/>
    <p:sldId id="272" r:id="rId52"/>
    <p:sldId id="340" r:id="rId53"/>
    <p:sldId id="344" r:id="rId54"/>
    <p:sldId id="335" r:id="rId55"/>
    <p:sldId id="336" r:id="rId56"/>
    <p:sldId id="337" r:id="rId57"/>
    <p:sldId id="338" r:id="rId58"/>
    <p:sldId id="339"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82"/>
    <p:restoredTop sz="81346"/>
  </p:normalViewPr>
  <p:slideViewPr>
    <p:cSldViewPr snapToGrid="0" snapToObjects="1">
      <p:cViewPr varScale="1">
        <p:scale>
          <a:sx n="86" d="100"/>
          <a:sy n="86" d="100"/>
        </p:scale>
        <p:origin x="11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505BCE-8580-7740-AF1B-0058992A42EC}" type="doc">
      <dgm:prSet loTypeId="urn:microsoft.com/office/officeart/2008/layout/NameandTitleOrganizationalChart" loCatId="" qsTypeId="urn:microsoft.com/office/officeart/2005/8/quickstyle/simple4" qsCatId="simple" csTypeId="urn:microsoft.com/office/officeart/2005/8/colors/accent1_2" csCatId="accent1" phldr="1"/>
      <dgm:spPr/>
      <dgm:t>
        <a:bodyPr/>
        <a:lstStyle/>
        <a:p>
          <a:endParaRPr lang="en-US"/>
        </a:p>
      </dgm:t>
    </dgm:pt>
    <dgm:pt modelId="{5E634117-5EBE-AB49-939E-289297DA8D2B}">
      <dgm:prSet phldrT="[Text]"/>
      <dgm:spPr/>
      <dgm:t>
        <a:bodyPr/>
        <a:lstStyle/>
        <a:p>
          <a:r>
            <a:rPr lang="en-US" dirty="0" smtClean="0"/>
            <a:t> </a:t>
          </a:r>
          <a:endParaRPr lang="en-US" dirty="0"/>
        </a:p>
      </dgm:t>
    </dgm:pt>
    <dgm:pt modelId="{30F65501-9372-0548-B33E-ABE797E38FDF}" type="parTrans" cxnId="{49207967-84B0-3E4A-B291-660C388ADBFE}">
      <dgm:prSet/>
      <dgm:spPr/>
      <dgm:t>
        <a:bodyPr/>
        <a:lstStyle/>
        <a:p>
          <a:endParaRPr lang="en-US"/>
        </a:p>
      </dgm:t>
    </dgm:pt>
    <dgm:pt modelId="{5E29BC2B-1C36-B740-A0EC-32E0FE109C8F}" type="sibTrans" cxnId="{49207967-84B0-3E4A-B291-660C388ADBFE}">
      <dgm:prSet/>
      <dgm:spPr/>
      <dgm:t>
        <a:bodyPr/>
        <a:lstStyle/>
        <a:p>
          <a:endParaRPr lang="en-US"/>
        </a:p>
      </dgm:t>
    </dgm:pt>
    <dgm:pt modelId="{E3EE9958-1502-834F-A739-F108965702D4}">
      <dgm:prSet phldrT="[Text]"/>
      <dgm:spPr/>
      <dgm:t>
        <a:bodyPr/>
        <a:lstStyle/>
        <a:p>
          <a:endParaRPr lang="en-US" dirty="0"/>
        </a:p>
      </dgm:t>
    </dgm:pt>
    <dgm:pt modelId="{4F2AF66C-62C9-4E4E-9558-A3C6F5E9D35E}" type="parTrans" cxnId="{5314A2FC-434B-074F-9AA3-E685F47B686F}">
      <dgm:prSet/>
      <dgm:spPr/>
      <dgm:t>
        <a:bodyPr/>
        <a:lstStyle/>
        <a:p>
          <a:endParaRPr lang="en-US"/>
        </a:p>
      </dgm:t>
    </dgm:pt>
    <dgm:pt modelId="{0ACAF00F-E754-3E4A-811B-B59DF44EA940}" type="sibTrans" cxnId="{5314A2FC-434B-074F-9AA3-E685F47B686F}">
      <dgm:prSet/>
      <dgm:spPr/>
      <dgm:t>
        <a:bodyPr/>
        <a:lstStyle/>
        <a:p>
          <a:endParaRPr lang="en-US"/>
        </a:p>
      </dgm:t>
    </dgm:pt>
    <dgm:pt modelId="{1ABBBD17-90B5-2646-A654-109D3A461341}">
      <dgm:prSet phldrT="[Text]"/>
      <dgm:spPr/>
      <dgm:t>
        <a:bodyPr/>
        <a:lstStyle/>
        <a:p>
          <a:r>
            <a:rPr lang="en-US" dirty="0" smtClean="0"/>
            <a:t> </a:t>
          </a:r>
          <a:endParaRPr lang="en-US" dirty="0"/>
        </a:p>
      </dgm:t>
    </dgm:pt>
    <dgm:pt modelId="{F9D6C642-C3AE-9943-9608-71B9ADBECE65}" type="parTrans" cxnId="{12D44FCC-EC56-5D4C-967F-04693CAE5979}">
      <dgm:prSet/>
      <dgm:spPr/>
      <dgm:t>
        <a:bodyPr/>
        <a:lstStyle/>
        <a:p>
          <a:endParaRPr lang="en-US"/>
        </a:p>
      </dgm:t>
    </dgm:pt>
    <dgm:pt modelId="{29D4A960-E5DE-7041-877B-51CBA3760D38}" type="sibTrans" cxnId="{12D44FCC-EC56-5D4C-967F-04693CAE5979}">
      <dgm:prSet/>
      <dgm:spPr/>
      <dgm:t>
        <a:bodyPr/>
        <a:lstStyle/>
        <a:p>
          <a:pPr algn="ctr"/>
          <a:endParaRPr lang="en-US"/>
        </a:p>
      </dgm:t>
    </dgm:pt>
    <dgm:pt modelId="{ACA9C19B-7EBF-3445-B085-B652F0ECA9AE}">
      <dgm:prSet phldrT="[Text]"/>
      <dgm:spPr/>
      <dgm:t>
        <a:bodyPr/>
        <a:lstStyle/>
        <a:p>
          <a:r>
            <a:rPr lang="en-US" dirty="0" smtClean="0"/>
            <a:t> </a:t>
          </a:r>
          <a:endParaRPr lang="en-US" dirty="0"/>
        </a:p>
      </dgm:t>
    </dgm:pt>
    <dgm:pt modelId="{98E07A10-51E9-A247-ABD3-B9ACC7C705EB}" type="parTrans" cxnId="{57B6EB33-D487-FD49-96AD-5F2AD09E1C4F}">
      <dgm:prSet/>
      <dgm:spPr/>
      <dgm:t>
        <a:bodyPr/>
        <a:lstStyle/>
        <a:p>
          <a:endParaRPr lang="en-US"/>
        </a:p>
      </dgm:t>
    </dgm:pt>
    <dgm:pt modelId="{2CA085F0-C8F8-5342-B4D3-AA74277F1735}" type="sibTrans" cxnId="{57B6EB33-D487-FD49-96AD-5F2AD09E1C4F}">
      <dgm:prSet/>
      <dgm:spPr/>
      <dgm:t>
        <a:bodyPr/>
        <a:lstStyle/>
        <a:p>
          <a:endParaRPr lang="en-US"/>
        </a:p>
      </dgm:t>
    </dgm:pt>
    <dgm:pt modelId="{18B25BCD-A967-C148-B044-9887F08CD880}" type="pres">
      <dgm:prSet presAssocID="{E3505BCE-8580-7740-AF1B-0058992A42EC}" presName="hierChild1" presStyleCnt="0">
        <dgm:presLayoutVars>
          <dgm:orgChart val="1"/>
          <dgm:chPref val="1"/>
          <dgm:dir/>
          <dgm:animOne val="branch"/>
          <dgm:animLvl val="lvl"/>
          <dgm:resizeHandles/>
        </dgm:presLayoutVars>
      </dgm:prSet>
      <dgm:spPr/>
      <dgm:t>
        <a:bodyPr/>
        <a:lstStyle/>
        <a:p>
          <a:endParaRPr lang="en-US"/>
        </a:p>
      </dgm:t>
    </dgm:pt>
    <dgm:pt modelId="{A0DCBD2B-453C-9A4C-AA28-06BC0913405D}" type="pres">
      <dgm:prSet presAssocID="{5E634117-5EBE-AB49-939E-289297DA8D2B}" presName="hierRoot1" presStyleCnt="0">
        <dgm:presLayoutVars>
          <dgm:hierBranch val="init"/>
        </dgm:presLayoutVars>
      </dgm:prSet>
      <dgm:spPr/>
    </dgm:pt>
    <dgm:pt modelId="{B89B77FC-1C29-5F41-B208-0B53305E0311}" type="pres">
      <dgm:prSet presAssocID="{5E634117-5EBE-AB49-939E-289297DA8D2B}" presName="rootComposite1" presStyleCnt="0"/>
      <dgm:spPr/>
    </dgm:pt>
    <dgm:pt modelId="{88B02D1A-6379-A54A-9089-3C0700216421}" type="pres">
      <dgm:prSet presAssocID="{5E634117-5EBE-AB49-939E-289297DA8D2B}" presName="rootText1" presStyleLbl="node0" presStyleIdx="0" presStyleCnt="1">
        <dgm:presLayoutVars>
          <dgm:chMax/>
          <dgm:chPref val="3"/>
        </dgm:presLayoutVars>
      </dgm:prSet>
      <dgm:spPr/>
      <dgm:t>
        <a:bodyPr/>
        <a:lstStyle/>
        <a:p>
          <a:endParaRPr lang="en-US"/>
        </a:p>
      </dgm:t>
    </dgm:pt>
    <dgm:pt modelId="{EF385029-1AA0-BE43-AD98-8C4D0262E8B4}" type="pres">
      <dgm:prSet presAssocID="{5E634117-5EBE-AB49-939E-289297DA8D2B}" presName="titleText1" presStyleLbl="fgAcc0" presStyleIdx="0" presStyleCnt="1" custLinFactY="-32194" custLinFactNeighborX="-15934" custLinFactNeighborY="-100000">
        <dgm:presLayoutVars>
          <dgm:chMax val="0"/>
          <dgm:chPref val="0"/>
        </dgm:presLayoutVars>
      </dgm:prSet>
      <dgm:spPr/>
      <dgm:t>
        <a:bodyPr/>
        <a:lstStyle/>
        <a:p>
          <a:endParaRPr lang="en-US"/>
        </a:p>
      </dgm:t>
    </dgm:pt>
    <dgm:pt modelId="{48087174-547A-114B-9A24-1C2F4ED9D883}" type="pres">
      <dgm:prSet presAssocID="{5E634117-5EBE-AB49-939E-289297DA8D2B}" presName="rootConnector1" presStyleLbl="node1" presStyleIdx="0" presStyleCnt="3"/>
      <dgm:spPr/>
      <dgm:t>
        <a:bodyPr/>
        <a:lstStyle/>
        <a:p>
          <a:endParaRPr lang="en-US"/>
        </a:p>
      </dgm:t>
    </dgm:pt>
    <dgm:pt modelId="{E1E2EDB4-8CEF-984B-A7F5-E805E61C17EE}" type="pres">
      <dgm:prSet presAssocID="{5E634117-5EBE-AB49-939E-289297DA8D2B}" presName="hierChild2" presStyleCnt="0"/>
      <dgm:spPr/>
    </dgm:pt>
    <dgm:pt modelId="{646FD6FF-36B7-7944-A0DD-486179DD9B73}" type="pres">
      <dgm:prSet presAssocID="{4F2AF66C-62C9-4E4E-9558-A3C6F5E9D35E}" presName="Name37" presStyleLbl="parChTrans1D2" presStyleIdx="0" presStyleCnt="3"/>
      <dgm:spPr/>
      <dgm:t>
        <a:bodyPr/>
        <a:lstStyle/>
        <a:p>
          <a:endParaRPr lang="en-US"/>
        </a:p>
      </dgm:t>
    </dgm:pt>
    <dgm:pt modelId="{6988BEFF-840D-9542-9B48-24E7F21EA702}" type="pres">
      <dgm:prSet presAssocID="{E3EE9958-1502-834F-A739-F108965702D4}" presName="hierRoot2" presStyleCnt="0">
        <dgm:presLayoutVars>
          <dgm:hierBranch val="init"/>
        </dgm:presLayoutVars>
      </dgm:prSet>
      <dgm:spPr/>
    </dgm:pt>
    <dgm:pt modelId="{AFA4F8EB-DE9F-1647-8A2E-08F7A3E5E700}" type="pres">
      <dgm:prSet presAssocID="{E3EE9958-1502-834F-A739-F108965702D4}" presName="rootComposite" presStyleCnt="0"/>
      <dgm:spPr/>
    </dgm:pt>
    <dgm:pt modelId="{C7ECD9DA-38ED-584E-97CF-FB52E6C4A5FA}" type="pres">
      <dgm:prSet presAssocID="{E3EE9958-1502-834F-A739-F108965702D4}" presName="rootText" presStyleLbl="node1" presStyleIdx="0" presStyleCnt="3">
        <dgm:presLayoutVars>
          <dgm:chMax/>
          <dgm:chPref val="3"/>
        </dgm:presLayoutVars>
      </dgm:prSet>
      <dgm:spPr/>
      <dgm:t>
        <a:bodyPr/>
        <a:lstStyle/>
        <a:p>
          <a:endParaRPr lang="en-US"/>
        </a:p>
      </dgm:t>
    </dgm:pt>
    <dgm:pt modelId="{A1C2DD8F-36BC-2A41-BB7A-155141748396}" type="pres">
      <dgm:prSet presAssocID="{E3EE9958-1502-834F-A739-F108965702D4}" presName="titleText2" presStyleLbl="fgAcc1" presStyleIdx="0" presStyleCnt="3" custLinFactY="-25926" custLinFactNeighborX="-18018" custLinFactNeighborY="-100000">
        <dgm:presLayoutVars>
          <dgm:chMax val="0"/>
          <dgm:chPref val="0"/>
        </dgm:presLayoutVars>
      </dgm:prSet>
      <dgm:spPr/>
      <dgm:t>
        <a:bodyPr/>
        <a:lstStyle/>
        <a:p>
          <a:endParaRPr lang="en-US"/>
        </a:p>
      </dgm:t>
    </dgm:pt>
    <dgm:pt modelId="{9E8E370C-4006-6B44-9ABB-FDA80DC32DCB}" type="pres">
      <dgm:prSet presAssocID="{E3EE9958-1502-834F-A739-F108965702D4}" presName="rootConnector" presStyleLbl="node2" presStyleIdx="0" presStyleCnt="0"/>
      <dgm:spPr/>
      <dgm:t>
        <a:bodyPr/>
        <a:lstStyle/>
        <a:p>
          <a:endParaRPr lang="en-US"/>
        </a:p>
      </dgm:t>
    </dgm:pt>
    <dgm:pt modelId="{0AB86DF7-BD6A-6F48-A213-F058B5AB36D1}" type="pres">
      <dgm:prSet presAssocID="{E3EE9958-1502-834F-A739-F108965702D4}" presName="hierChild4" presStyleCnt="0"/>
      <dgm:spPr/>
    </dgm:pt>
    <dgm:pt modelId="{F8E4296D-5D96-EA4F-B9E2-0ABC227ACF81}" type="pres">
      <dgm:prSet presAssocID="{E3EE9958-1502-834F-A739-F108965702D4}" presName="hierChild5" presStyleCnt="0"/>
      <dgm:spPr/>
    </dgm:pt>
    <dgm:pt modelId="{2F5B6804-9DD9-A54F-BC05-DA72A05962C0}" type="pres">
      <dgm:prSet presAssocID="{F9D6C642-C3AE-9943-9608-71B9ADBECE65}" presName="Name37" presStyleLbl="parChTrans1D2" presStyleIdx="1" presStyleCnt="3"/>
      <dgm:spPr/>
      <dgm:t>
        <a:bodyPr/>
        <a:lstStyle/>
        <a:p>
          <a:endParaRPr lang="en-US"/>
        </a:p>
      </dgm:t>
    </dgm:pt>
    <dgm:pt modelId="{77F22FCC-7330-1F40-9880-1C8990D0646E}" type="pres">
      <dgm:prSet presAssocID="{1ABBBD17-90B5-2646-A654-109D3A461341}" presName="hierRoot2" presStyleCnt="0">
        <dgm:presLayoutVars>
          <dgm:hierBranch val="init"/>
        </dgm:presLayoutVars>
      </dgm:prSet>
      <dgm:spPr/>
    </dgm:pt>
    <dgm:pt modelId="{3EE32902-87C7-A140-938F-F83A13EED7DA}" type="pres">
      <dgm:prSet presAssocID="{1ABBBD17-90B5-2646-A654-109D3A461341}" presName="rootComposite" presStyleCnt="0"/>
      <dgm:spPr/>
    </dgm:pt>
    <dgm:pt modelId="{DBC0F08F-814F-6242-833C-07482C7FA063}" type="pres">
      <dgm:prSet presAssocID="{1ABBBD17-90B5-2646-A654-109D3A461341}" presName="rootText" presStyleLbl="node1" presStyleIdx="1" presStyleCnt="3">
        <dgm:presLayoutVars>
          <dgm:chMax/>
          <dgm:chPref val="3"/>
        </dgm:presLayoutVars>
      </dgm:prSet>
      <dgm:spPr/>
      <dgm:t>
        <a:bodyPr/>
        <a:lstStyle/>
        <a:p>
          <a:endParaRPr lang="en-US"/>
        </a:p>
      </dgm:t>
    </dgm:pt>
    <dgm:pt modelId="{339CD2AC-DF44-1E44-BD8E-EAA7C4FB0140}" type="pres">
      <dgm:prSet presAssocID="{1ABBBD17-90B5-2646-A654-109D3A461341}" presName="titleText2" presStyleLbl="fgAcc1" presStyleIdx="1" presStyleCnt="3" custLinFactY="-25926" custLinFactNeighborX="-16122" custLinFactNeighborY="-100000">
        <dgm:presLayoutVars>
          <dgm:chMax val="0"/>
          <dgm:chPref val="0"/>
        </dgm:presLayoutVars>
      </dgm:prSet>
      <dgm:spPr/>
      <dgm:t>
        <a:bodyPr/>
        <a:lstStyle/>
        <a:p>
          <a:endParaRPr lang="en-US"/>
        </a:p>
      </dgm:t>
    </dgm:pt>
    <dgm:pt modelId="{70CB02A0-729B-F249-BFE0-063E3052F7FC}" type="pres">
      <dgm:prSet presAssocID="{1ABBBD17-90B5-2646-A654-109D3A461341}" presName="rootConnector" presStyleLbl="node2" presStyleIdx="0" presStyleCnt="0"/>
      <dgm:spPr/>
      <dgm:t>
        <a:bodyPr/>
        <a:lstStyle/>
        <a:p>
          <a:endParaRPr lang="en-US"/>
        </a:p>
      </dgm:t>
    </dgm:pt>
    <dgm:pt modelId="{7EC836A8-A9E1-954C-BC6D-F52ADD215086}" type="pres">
      <dgm:prSet presAssocID="{1ABBBD17-90B5-2646-A654-109D3A461341}" presName="hierChild4" presStyleCnt="0"/>
      <dgm:spPr/>
    </dgm:pt>
    <dgm:pt modelId="{57759D65-16D7-D849-A9EF-64DE627329AC}" type="pres">
      <dgm:prSet presAssocID="{1ABBBD17-90B5-2646-A654-109D3A461341}" presName="hierChild5" presStyleCnt="0"/>
      <dgm:spPr/>
    </dgm:pt>
    <dgm:pt modelId="{5225DBFD-92C3-A44C-BBA7-5BDD00FC1773}" type="pres">
      <dgm:prSet presAssocID="{98E07A10-51E9-A247-ABD3-B9ACC7C705EB}" presName="Name37" presStyleLbl="parChTrans1D2" presStyleIdx="2" presStyleCnt="3"/>
      <dgm:spPr/>
      <dgm:t>
        <a:bodyPr/>
        <a:lstStyle/>
        <a:p>
          <a:endParaRPr lang="en-US"/>
        </a:p>
      </dgm:t>
    </dgm:pt>
    <dgm:pt modelId="{C3B1AA1E-EE04-534E-B053-1FDF061EC599}" type="pres">
      <dgm:prSet presAssocID="{ACA9C19B-7EBF-3445-B085-B652F0ECA9AE}" presName="hierRoot2" presStyleCnt="0">
        <dgm:presLayoutVars>
          <dgm:hierBranch val="init"/>
        </dgm:presLayoutVars>
      </dgm:prSet>
      <dgm:spPr/>
    </dgm:pt>
    <dgm:pt modelId="{3E1A162C-ABAD-5B4B-8E0B-BF79E60B78A2}" type="pres">
      <dgm:prSet presAssocID="{ACA9C19B-7EBF-3445-B085-B652F0ECA9AE}" presName="rootComposite" presStyleCnt="0"/>
      <dgm:spPr/>
    </dgm:pt>
    <dgm:pt modelId="{E112D760-9BD2-5346-A0FF-1F40E5457A97}" type="pres">
      <dgm:prSet presAssocID="{ACA9C19B-7EBF-3445-B085-B652F0ECA9AE}" presName="rootText" presStyleLbl="node1" presStyleIdx="2" presStyleCnt="3">
        <dgm:presLayoutVars>
          <dgm:chMax/>
          <dgm:chPref val="3"/>
        </dgm:presLayoutVars>
      </dgm:prSet>
      <dgm:spPr/>
      <dgm:t>
        <a:bodyPr/>
        <a:lstStyle/>
        <a:p>
          <a:endParaRPr lang="en-US"/>
        </a:p>
      </dgm:t>
    </dgm:pt>
    <dgm:pt modelId="{1B9B9641-6204-CE4D-97EE-BEF2769FDC21}" type="pres">
      <dgm:prSet presAssocID="{ACA9C19B-7EBF-3445-B085-B652F0ECA9AE}" presName="titleText2" presStyleLbl="fgAcc1" presStyleIdx="2" presStyleCnt="3" custLinFactY="-25926" custLinFactNeighborX="-16676" custLinFactNeighborY="-100000">
        <dgm:presLayoutVars>
          <dgm:chMax val="0"/>
          <dgm:chPref val="0"/>
        </dgm:presLayoutVars>
      </dgm:prSet>
      <dgm:spPr/>
      <dgm:t>
        <a:bodyPr/>
        <a:lstStyle/>
        <a:p>
          <a:endParaRPr lang="en-US"/>
        </a:p>
      </dgm:t>
    </dgm:pt>
    <dgm:pt modelId="{B4ABB1CD-A6A9-B340-85E4-AD000D9545C9}" type="pres">
      <dgm:prSet presAssocID="{ACA9C19B-7EBF-3445-B085-B652F0ECA9AE}" presName="rootConnector" presStyleLbl="node2" presStyleIdx="0" presStyleCnt="0"/>
      <dgm:spPr/>
      <dgm:t>
        <a:bodyPr/>
        <a:lstStyle/>
        <a:p>
          <a:endParaRPr lang="en-US"/>
        </a:p>
      </dgm:t>
    </dgm:pt>
    <dgm:pt modelId="{0EDF4DC2-4DFD-2B49-8CA8-BA8FBF02F7CB}" type="pres">
      <dgm:prSet presAssocID="{ACA9C19B-7EBF-3445-B085-B652F0ECA9AE}" presName="hierChild4" presStyleCnt="0"/>
      <dgm:spPr/>
    </dgm:pt>
    <dgm:pt modelId="{BFE3EA91-28F3-D847-9177-E705429FC933}" type="pres">
      <dgm:prSet presAssocID="{ACA9C19B-7EBF-3445-B085-B652F0ECA9AE}" presName="hierChild5" presStyleCnt="0"/>
      <dgm:spPr/>
    </dgm:pt>
    <dgm:pt modelId="{25E58F7E-6E55-304F-9866-F1F172735627}" type="pres">
      <dgm:prSet presAssocID="{5E634117-5EBE-AB49-939E-289297DA8D2B}" presName="hierChild3" presStyleCnt="0"/>
      <dgm:spPr/>
    </dgm:pt>
  </dgm:ptLst>
  <dgm:cxnLst>
    <dgm:cxn modelId="{AB5BC508-A49A-6E46-9CB0-D29C2C402CA8}" type="presOf" srcId="{ACA9C19B-7EBF-3445-B085-B652F0ECA9AE}" destId="{B4ABB1CD-A6A9-B340-85E4-AD000D9545C9}" srcOrd="1" destOrd="0" presId="urn:microsoft.com/office/officeart/2008/layout/NameandTitleOrganizationalChart"/>
    <dgm:cxn modelId="{67645A34-6754-0F4D-BC7F-FD26CED53F28}" type="presOf" srcId="{1ABBBD17-90B5-2646-A654-109D3A461341}" destId="{70CB02A0-729B-F249-BFE0-063E3052F7FC}" srcOrd="1" destOrd="0" presId="urn:microsoft.com/office/officeart/2008/layout/NameandTitleOrganizationalChart"/>
    <dgm:cxn modelId="{12D44FCC-EC56-5D4C-967F-04693CAE5979}" srcId="{5E634117-5EBE-AB49-939E-289297DA8D2B}" destId="{1ABBBD17-90B5-2646-A654-109D3A461341}" srcOrd="1" destOrd="0" parTransId="{F9D6C642-C3AE-9943-9608-71B9ADBECE65}" sibTransId="{29D4A960-E5DE-7041-877B-51CBA3760D38}"/>
    <dgm:cxn modelId="{E4D42F28-2760-0743-B043-FC5765D349B6}" type="presOf" srcId="{5E29BC2B-1C36-B740-A0EC-32E0FE109C8F}" destId="{EF385029-1AA0-BE43-AD98-8C4D0262E8B4}" srcOrd="0" destOrd="0" presId="urn:microsoft.com/office/officeart/2008/layout/NameandTitleOrganizationalChart"/>
    <dgm:cxn modelId="{7A7DC2E8-3488-FE45-8524-FE65BF9BAFAD}" type="presOf" srcId="{E3505BCE-8580-7740-AF1B-0058992A42EC}" destId="{18B25BCD-A967-C148-B044-9887F08CD880}" srcOrd="0" destOrd="0" presId="urn:microsoft.com/office/officeart/2008/layout/NameandTitleOrganizationalChart"/>
    <dgm:cxn modelId="{1A239866-17DB-CB4E-90FE-C3173E05A173}" type="presOf" srcId="{98E07A10-51E9-A247-ABD3-B9ACC7C705EB}" destId="{5225DBFD-92C3-A44C-BBA7-5BDD00FC1773}" srcOrd="0" destOrd="0" presId="urn:microsoft.com/office/officeart/2008/layout/NameandTitleOrganizationalChart"/>
    <dgm:cxn modelId="{26CF6B1C-E552-0A45-9E7A-DC880D694C01}" type="presOf" srcId="{0ACAF00F-E754-3E4A-811B-B59DF44EA940}" destId="{A1C2DD8F-36BC-2A41-BB7A-155141748396}" srcOrd="0" destOrd="0" presId="urn:microsoft.com/office/officeart/2008/layout/NameandTitleOrganizationalChart"/>
    <dgm:cxn modelId="{86C4CB2B-7F33-9D4D-B6CE-B77587F56976}" type="presOf" srcId="{E3EE9958-1502-834F-A739-F108965702D4}" destId="{C7ECD9DA-38ED-584E-97CF-FB52E6C4A5FA}" srcOrd="0" destOrd="0" presId="urn:microsoft.com/office/officeart/2008/layout/NameandTitleOrganizationalChart"/>
    <dgm:cxn modelId="{1E46003B-E200-A94E-A3E2-67124AEB3A05}" type="presOf" srcId="{5E634117-5EBE-AB49-939E-289297DA8D2B}" destId="{88B02D1A-6379-A54A-9089-3C0700216421}" srcOrd="0" destOrd="0" presId="urn:microsoft.com/office/officeart/2008/layout/NameandTitleOrganizationalChart"/>
    <dgm:cxn modelId="{A2CE69C2-0269-0B47-90F4-2F870DE2BFB9}" type="presOf" srcId="{F9D6C642-C3AE-9943-9608-71B9ADBECE65}" destId="{2F5B6804-9DD9-A54F-BC05-DA72A05962C0}" srcOrd="0" destOrd="0" presId="urn:microsoft.com/office/officeart/2008/layout/NameandTitleOrganizationalChart"/>
    <dgm:cxn modelId="{BDDE11B6-BAF1-1A42-8BFD-9024C6D8E9DA}" type="presOf" srcId="{29D4A960-E5DE-7041-877B-51CBA3760D38}" destId="{339CD2AC-DF44-1E44-BD8E-EAA7C4FB0140}" srcOrd="0" destOrd="0" presId="urn:microsoft.com/office/officeart/2008/layout/NameandTitleOrganizationalChart"/>
    <dgm:cxn modelId="{57B6EB33-D487-FD49-96AD-5F2AD09E1C4F}" srcId="{5E634117-5EBE-AB49-939E-289297DA8D2B}" destId="{ACA9C19B-7EBF-3445-B085-B652F0ECA9AE}" srcOrd="2" destOrd="0" parTransId="{98E07A10-51E9-A247-ABD3-B9ACC7C705EB}" sibTransId="{2CA085F0-C8F8-5342-B4D3-AA74277F1735}"/>
    <dgm:cxn modelId="{5B77F54D-BA89-5641-B2FF-23FA280070D8}" type="presOf" srcId="{4F2AF66C-62C9-4E4E-9558-A3C6F5E9D35E}" destId="{646FD6FF-36B7-7944-A0DD-486179DD9B73}" srcOrd="0" destOrd="0" presId="urn:microsoft.com/office/officeart/2008/layout/NameandTitleOrganizationalChart"/>
    <dgm:cxn modelId="{CA514984-FFA4-AC4C-934A-E109A2C59981}" type="presOf" srcId="{E3EE9958-1502-834F-A739-F108965702D4}" destId="{9E8E370C-4006-6B44-9ABB-FDA80DC32DCB}" srcOrd="1" destOrd="0" presId="urn:microsoft.com/office/officeart/2008/layout/NameandTitleOrganizationalChart"/>
    <dgm:cxn modelId="{8A406EAF-C17A-6B41-BAD7-98AC8B054B8B}" type="presOf" srcId="{1ABBBD17-90B5-2646-A654-109D3A461341}" destId="{DBC0F08F-814F-6242-833C-07482C7FA063}" srcOrd="0" destOrd="0" presId="urn:microsoft.com/office/officeart/2008/layout/NameandTitleOrganizationalChart"/>
    <dgm:cxn modelId="{AB065D10-534F-C04A-A1D5-F75A6C49D39D}" type="presOf" srcId="{5E634117-5EBE-AB49-939E-289297DA8D2B}" destId="{48087174-547A-114B-9A24-1C2F4ED9D883}" srcOrd="1" destOrd="0" presId="urn:microsoft.com/office/officeart/2008/layout/NameandTitleOrganizationalChart"/>
    <dgm:cxn modelId="{49207967-84B0-3E4A-B291-660C388ADBFE}" srcId="{E3505BCE-8580-7740-AF1B-0058992A42EC}" destId="{5E634117-5EBE-AB49-939E-289297DA8D2B}" srcOrd="0" destOrd="0" parTransId="{30F65501-9372-0548-B33E-ABE797E38FDF}" sibTransId="{5E29BC2B-1C36-B740-A0EC-32E0FE109C8F}"/>
    <dgm:cxn modelId="{1135C295-7E45-5F48-9134-1F2A582F3060}" type="presOf" srcId="{2CA085F0-C8F8-5342-B4D3-AA74277F1735}" destId="{1B9B9641-6204-CE4D-97EE-BEF2769FDC21}" srcOrd="0" destOrd="0" presId="urn:microsoft.com/office/officeart/2008/layout/NameandTitleOrganizationalChart"/>
    <dgm:cxn modelId="{5314A2FC-434B-074F-9AA3-E685F47B686F}" srcId="{5E634117-5EBE-AB49-939E-289297DA8D2B}" destId="{E3EE9958-1502-834F-A739-F108965702D4}" srcOrd="0" destOrd="0" parTransId="{4F2AF66C-62C9-4E4E-9558-A3C6F5E9D35E}" sibTransId="{0ACAF00F-E754-3E4A-811B-B59DF44EA940}"/>
    <dgm:cxn modelId="{64F676F9-F391-FF4E-AD0D-03889CD19D84}" type="presOf" srcId="{ACA9C19B-7EBF-3445-B085-B652F0ECA9AE}" destId="{E112D760-9BD2-5346-A0FF-1F40E5457A97}" srcOrd="0" destOrd="0" presId="urn:microsoft.com/office/officeart/2008/layout/NameandTitleOrganizationalChart"/>
    <dgm:cxn modelId="{573C3BD4-DFF0-3A47-AF8B-8F4B50280B7E}" type="presParOf" srcId="{18B25BCD-A967-C148-B044-9887F08CD880}" destId="{A0DCBD2B-453C-9A4C-AA28-06BC0913405D}" srcOrd="0" destOrd="0" presId="urn:microsoft.com/office/officeart/2008/layout/NameandTitleOrganizationalChart"/>
    <dgm:cxn modelId="{6F7A6AE2-1084-D34D-8497-34FF97C65918}" type="presParOf" srcId="{A0DCBD2B-453C-9A4C-AA28-06BC0913405D}" destId="{B89B77FC-1C29-5F41-B208-0B53305E0311}" srcOrd="0" destOrd="0" presId="urn:microsoft.com/office/officeart/2008/layout/NameandTitleOrganizationalChart"/>
    <dgm:cxn modelId="{78D1D0E5-6351-F04E-AC1B-EC4802BD86B4}" type="presParOf" srcId="{B89B77FC-1C29-5F41-B208-0B53305E0311}" destId="{88B02D1A-6379-A54A-9089-3C0700216421}" srcOrd="0" destOrd="0" presId="urn:microsoft.com/office/officeart/2008/layout/NameandTitleOrganizationalChart"/>
    <dgm:cxn modelId="{B38D7DB3-4827-1148-A511-82753E3F3FBF}" type="presParOf" srcId="{B89B77FC-1C29-5F41-B208-0B53305E0311}" destId="{EF385029-1AA0-BE43-AD98-8C4D0262E8B4}" srcOrd="1" destOrd="0" presId="urn:microsoft.com/office/officeart/2008/layout/NameandTitleOrganizationalChart"/>
    <dgm:cxn modelId="{92476F34-FDCA-0F44-A032-6CB990D0F580}" type="presParOf" srcId="{B89B77FC-1C29-5F41-B208-0B53305E0311}" destId="{48087174-547A-114B-9A24-1C2F4ED9D883}" srcOrd="2" destOrd="0" presId="urn:microsoft.com/office/officeart/2008/layout/NameandTitleOrganizationalChart"/>
    <dgm:cxn modelId="{32532316-9668-B542-8CC0-6B4949263EE5}" type="presParOf" srcId="{A0DCBD2B-453C-9A4C-AA28-06BC0913405D}" destId="{E1E2EDB4-8CEF-984B-A7F5-E805E61C17EE}" srcOrd="1" destOrd="0" presId="urn:microsoft.com/office/officeart/2008/layout/NameandTitleOrganizationalChart"/>
    <dgm:cxn modelId="{51DBC456-6DB4-BD4F-87A9-396EF95F38D1}" type="presParOf" srcId="{E1E2EDB4-8CEF-984B-A7F5-E805E61C17EE}" destId="{646FD6FF-36B7-7944-A0DD-486179DD9B73}" srcOrd="0" destOrd="0" presId="urn:microsoft.com/office/officeart/2008/layout/NameandTitleOrganizationalChart"/>
    <dgm:cxn modelId="{5620B3DF-4BD8-4D45-A5FE-ACEB1EBE0C1F}" type="presParOf" srcId="{E1E2EDB4-8CEF-984B-A7F5-E805E61C17EE}" destId="{6988BEFF-840D-9542-9B48-24E7F21EA702}" srcOrd="1" destOrd="0" presId="urn:microsoft.com/office/officeart/2008/layout/NameandTitleOrganizationalChart"/>
    <dgm:cxn modelId="{17CC7FC0-A19D-C249-9D5D-BDF8931E4959}" type="presParOf" srcId="{6988BEFF-840D-9542-9B48-24E7F21EA702}" destId="{AFA4F8EB-DE9F-1647-8A2E-08F7A3E5E700}" srcOrd="0" destOrd="0" presId="urn:microsoft.com/office/officeart/2008/layout/NameandTitleOrganizationalChart"/>
    <dgm:cxn modelId="{7C8982E6-994F-9A47-B121-6582A99558BD}" type="presParOf" srcId="{AFA4F8EB-DE9F-1647-8A2E-08F7A3E5E700}" destId="{C7ECD9DA-38ED-584E-97CF-FB52E6C4A5FA}" srcOrd="0" destOrd="0" presId="urn:microsoft.com/office/officeart/2008/layout/NameandTitleOrganizationalChart"/>
    <dgm:cxn modelId="{54B1E767-21A7-6643-98ED-15504C908E8D}" type="presParOf" srcId="{AFA4F8EB-DE9F-1647-8A2E-08F7A3E5E700}" destId="{A1C2DD8F-36BC-2A41-BB7A-155141748396}" srcOrd="1" destOrd="0" presId="urn:microsoft.com/office/officeart/2008/layout/NameandTitleOrganizationalChart"/>
    <dgm:cxn modelId="{1889AE42-E87F-F44A-ADB4-7F0D4B94C47C}" type="presParOf" srcId="{AFA4F8EB-DE9F-1647-8A2E-08F7A3E5E700}" destId="{9E8E370C-4006-6B44-9ABB-FDA80DC32DCB}" srcOrd="2" destOrd="0" presId="urn:microsoft.com/office/officeart/2008/layout/NameandTitleOrganizationalChart"/>
    <dgm:cxn modelId="{BB1C27EA-0DCC-D644-A033-E54DD077A22F}" type="presParOf" srcId="{6988BEFF-840D-9542-9B48-24E7F21EA702}" destId="{0AB86DF7-BD6A-6F48-A213-F058B5AB36D1}" srcOrd="1" destOrd="0" presId="urn:microsoft.com/office/officeart/2008/layout/NameandTitleOrganizationalChart"/>
    <dgm:cxn modelId="{53053009-4A7F-C04E-905C-4F5CD8764CFD}" type="presParOf" srcId="{6988BEFF-840D-9542-9B48-24E7F21EA702}" destId="{F8E4296D-5D96-EA4F-B9E2-0ABC227ACF81}" srcOrd="2" destOrd="0" presId="urn:microsoft.com/office/officeart/2008/layout/NameandTitleOrganizationalChart"/>
    <dgm:cxn modelId="{D7441F77-E50F-B244-B471-FDF7B3F5EAA3}" type="presParOf" srcId="{E1E2EDB4-8CEF-984B-A7F5-E805E61C17EE}" destId="{2F5B6804-9DD9-A54F-BC05-DA72A05962C0}" srcOrd="2" destOrd="0" presId="urn:microsoft.com/office/officeart/2008/layout/NameandTitleOrganizationalChart"/>
    <dgm:cxn modelId="{22B685E6-F5EF-D744-B265-FBF2C4A3F7A6}" type="presParOf" srcId="{E1E2EDB4-8CEF-984B-A7F5-E805E61C17EE}" destId="{77F22FCC-7330-1F40-9880-1C8990D0646E}" srcOrd="3" destOrd="0" presId="urn:microsoft.com/office/officeart/2008/layout/NameandTitleOrganizationalChart"/>
    <dgm:cxn modelId="{B2849180-C1AA-F74F-831D-E86705814BB1}" type="presParOf" srcId="{77F22FCC-7330-1F40-9880-1C8990D0646E}" destId="{3EE32902-87C7-A140-938F-F83A13EED7DA}" srcOrd="0" destOrd="0" presId="urn:microsoft.com/office/officeart/2008/layout/NameandTitleOrganizationalChart"/>
    <dgm:cxn modelId="{BF3B68A2-4F60-AF48-BC86-6DFE4F11345E}" type="presParOf" srcId="{3EE32902-87C7-A140-938F-F83A13EED7DA}" destId="{DBC0F08F-814F-6242-833C-07482C7FA063}" srcOrd="0" destOrd="0" presId="urn:microsoft.com/office/officeart/2008/layout/NameandTitleOrganizationalChart"/>
    <dgm:cxn modelId="{490F751F-07C0-4A45-B211-968DF4C33C86}" type="presParOf" srcId="{3EE32902-87C7-A140-938F-F83A13EED7DA}" destId="{339CD2AC-DF44-1E44-BD8E-EAA7C4FB0140}" srcOrd="1" destOrd="0" presId="urn:microsoft.com/office/officeart/2008/layout/NameandTitleOrganizationalChart"/>
    <dgm:cxn modelId="{C5718C5C-150C-EC4C-BBC0-4EA04057E9C7}" type="presParOf" srcId="{3EE32902-87C7-A140-938F-F83A13EED7DA}" destId="{70CB02A0-729B-F249-BFE0-063E3052F7FC}" srcOrd="2" destOrd="0" presId="urn:microsoft.com/office/officeart/2008/layout/NameandTitleOrganizationalChart"/>
    <dgm:cxn modelId="{7B09834B-10EB-7745-ABA2-1B2BEB7F565F}" type="presParOf" srcId="{77F22FCC-7330-1F40-9880-1C8990D0646E}" destId="{7EC836A8-A9E1-954C-BC6D-F52ADD215086}" srcOrd="1" destOrd="0" presId="urn:microsoft.com/office/officeart/2008/layout/NameandTitleOrganizationalChart"/>
    <dgm:cxn modelId="{1F9F9D4B-D0B2-8242-997A-5BB8D0FBF436}" type="presParOf" srcId="{77F22FCC-7330-1F40-9880-1C8990D0646E}" destId="{57759D65-16D7-D849-A9EF-64DE627329AC}" srcOrd="2" destOrd="0" presId="urn:microsoft.com/office/officeart/2008/layout/NameandTitleOrganizationalChart"/>
    <dgm:cxn modelId="{75A44AFB-8030-104E-8B94-A74A6342A329}" type="presParOf" srcId="{E1E2EDB4-8CEF-984B-A7F5-E805E61C17EE}" destId="{5225DBFD-92C3-A44C-BBA7-5BDD00FC1773}" srcOrd="4" destOrd="0" presId="urn:microsoft.com/office/officeart/2008/layout/NameandTitleOrganizationalChart"/>
    <dgm:cxn modelId="{2195F23F-40D4-7C45-AB12-51060AFBB1A9}" type="presParOf" srcId="{E1E2EDB4-8CEF-984B-A7F5-E805E61C17EE}" destId="{C3B1AA1E-EE04-534E-B053-1FDF061EC599}" srcOrd="5" destOrd="0" presId="urn:microsoft.com/office/officeart/2008/layout/NameandTitleOrganizationalChart"/>
    <dgm:cxn modelId="{B0E19EE5-9344-9643-ABC5-9EE8B797BFBF}" type="presParOf" srcId="{C3B1AA1E-EE04-534E-B053-1FDF061EC599}" destId="{3E1A162C-ABAD-5B4B-8E0B-BF79E60B78A2}" srcOrd="0" destOrd="0" presId="urn:microsoft.com/office/officeart/2008/layout/NameandTitleOrganizationalChart"/>
    <dgm:cxn modelId="{0C01DE62-CA6B-0B4B-9123-9AC03255A032}" type="presParOf" srcId="{3E1A162C-ABAD-5B4B-8E0B-BF79E60B78A2}" destId="{E112D760-9BD2-5346-A0FF-1F40E5457A97}" srcOrd="0" destOrd="0" presId="urn:microsoft.com/office/officeart/2008/layout/NameandTitleOrganizationalChart"/>
    <dgm:cxn modelId="{73DE892A-E6B8-D04F-BBC8-55313D39AC63}" type="presParOf" srcId="{3E1A162C-ABAD-5B4B-8E0B-BF79E60B78A2}" destId="{1B9B9641-6204-CE4D-97EE-BEF2769FDC21}" srcOrd="1" destOrd="0" presId="urn:microsoft.com/office/officeart/2008/layout/NameandTitleOrganizationalChart"/>
    <dgm:cxn modelId="{576A3CA5-F512-2949-B49A-BB7B4FE48896}" type="presParOf" srcId="{3E1A162C-ABAD-5B4B-8E0B-BF79E60B78A2}" destId="{B4ABB1CD-A6A9-B340-85E4-AD000D9545C9}" srcOrd="2" destOrd="0" presId="urn:microsoft.com/office/officeart/2008/layout/NameandTitleOrganizationalChart"/>
    <dgm:cxn modelId="{9070268E-B105-6047-8536-87613D405D15}" type="presParOf" srcId="{C3B1AA1E-EE04-534E-B053-1FDF061EC599}" destId="{0EDF4DC2-4DFD-2B49-8CA8-BA8FBF02F7CB}" srcOrd="1" destOrd="0" presId="urn:microsoft.com/office/officeart/2008/layout/NameandTitleOrganizationalChart"/>
    <dgm:cxn modelId="{DF89BC73-E42D-2344-88B6-653165671C23}" type="presParOf" srcId="{C3B1AA1E-EE04-534E-B053-1FDF061EC599}" destId="{BFE3EA91-28F3-D847-9177-E705429FC933}" srcOrd="2" destOrd="0" presId="urn:microsoft.com/office/officeart/2008/layout/NameandTitleOrganizationalChart"/>
    <dgm:cxn modelId="{FA53E930-C34A-A64C-BAE6-DF6B5CE9CBF3}" type="presParOf" srcId="{A0DCBD2B-453C-9A4C-AA28-06BC0913405D}" destId="{25E58F7E-6E55-304F-9866-F1F172735627}"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E4ABA6-FDF4-3A41-8578-A6A3FAA2D619}" type="doc">
      <dgm:prSet loTypeId="urn:microsoft.com/office/officeart/2008/layout/VerticalAccentList" loCatId="" qsTypeId="urn:microsoft.com/office/officeart/2005/8/quickstyle/simple4" qsCatId="simple" csTypeId="urn:microsoft.com/office/officeart/2005/8/colors/accent1_2" csCatId="accent1" phldr="1"/>
      <dgm:spPr/>
      <dgm:t>
        <a:bodyPr/>
        <a:lstStyle/>
        <a:p>
          <a:endParaRPr lang="en-US"/>
        </a:p>
      </dgm:t>
    </dgm:pt>
    <dgm:pt modelId="{DDFAA679-F3DC-704A-A880-2059730DB4EC}">
      <dgm:prSet phldrT="[Text]" phldr="1"/>
      <dgm:spPr/>
      <dgm:t>
        <a:bodyPr/>
        <a:lstStyle/>
        <a:p>
          <a:endParaRPr lang="en-US" dirty="0"/>
        </a:p>
      </dgm:t>
    </dgm:pt>
    <dgm:pt modelId="{F30B79F3-72B4-E647-8AA8-2314AC147CE8}" type="parTrans" cxnId="{8FE6DE9E-E54D-034E-99D4-B9AD46F47779}">
      <dgm:prSet/>
      <dgm:spPr/>
      <dgm:t>
        <a:bodyPr/>
        <a:lstStyle/>
        <a:p>
          <a:endParaRPr lang="en-US"/>
        </a:p>
      </dgm:t>
    </dgm:pt>
    <dgm:pt modelId="{F0447474-357D-0045-A481-DC598A2DFF37}" type="sibTrans" cxnId="{8FE6DE9E-E54D-034E-99D4-B9AD46F47779}">
      <dgm:prSet/>
      <dgm:spPr/>
      <dgm:t>
        <a:bodyPr/>
        <a:lstStyle/>
        <a:p>
          <a:endParaRPr lang="en-US"/>
        </a:p>
      </dgm:t>
    </dgm:pt>
    <dgm:pt modelId="{CCD99E74-A850-794F-99F5-7B1E363D5497}">
      <dgm:prSet phldrT="[Text]"/>
      <dgm:spPr/>
      <dgm:t>
        <a:bodyPr/>
        <a:lstStyle/>
        <a:p>
          <a:r>
            <a:rPr lang="en-US" dirty="0" err="1" smtClean="0"/>
            <a:t>Lovaas</a:t>
          </a:r>
          <a:r>
            <a:rPr lang="en-US" dirty="0" smtClean="0"/>
            <a:t>,</a:t>
          </a:r>
          <a:r>
            <a:rPr lang="en-US" baseline="0" dirty="0" smtClean="0"/>
            <a:t> 1987</a:t>
          </a:r>
          <a:endParaRPr lang="en-US" dirty="0"/>
        </a:p>
      </dgm:t>
    </dgm:pt>
    <dgm:pt modelId="{296C8FDE-C474-8049-9B99-3F07FC8C8E98}" type="parTrans" cxnId="{8BC70F2C-AA69-914A-A717-B747DA8AB810}">
      <dgm:prSet/>
      <dgm:spPr/>
      <dgm:t>
        <a:bodyPr/>
        <a:lstStyle/>
        <a:p>
          <a:endParaRPr lang="en-US"/>
        </a:p>
      </dgm:t>
    </dgm:pt>
    <dgm:pt modelId="{A8C75AFC-0DCD-8443-A240-46AF8B19D943}" type="sibTrans" cxnId="{8BC70F2C-AA69-914A-A717-B747DA8AB810}">
      <dgm:prSet/>
      <dgm:spPr/>
      <dgm:t>
        <a:bodyPr/>
        <a:lstStyle/>
        <a:p>
          <a:endParaRPr lang="en-US"/>
        </a:p>
      </dgm:t>
    </dgm:pt>
    <dgm:pt modelId="{EAD32FB7-E706-A941-97EF-CE7BDC34AB54}">
      <dgm:prSet phldrT="[Text]" phldr="1"/>
      <dgm:spPr/>
      <dgm:t>
        <a:bodyPr/>
        <a:lstStyle/>
        <a:p>
          <a:endParaRPr lang="en-US" dirty="0"/>
        </a:p>
      </dgm:t>
    </dgm:pt>
    <dgm:pt modelId="{BB8677D1-A5B3-9746-A5E1-B7D1CF121AF9}" type="parTrans" cxnId="{8BC5D4B6-CCCE-EC4F-AC0C-69C708D982C8}">
      <dgm:prSet/>
      <dgm:spPr/>
      <dgm:t>
        <a:bodyPr/>
        <a:lstStyle/>
        <a:p>
          <a:endParaRPr lang="en-US"/>
        </a:p>
      </dgm:t>
    </dgm:pt>
    <dgm:pt modelId="{428D5307-C952-3540-9B63-8D2009416A2B}" type="sibTrans" cxnId="{8BC5D4B6-CCCE-EC4F-AC0C-69C708D982C8}">
      <dgm:prSet/>
      <dgm:spPr/>
      <dgm:t>
        <a:bodyPr/>
        <a:lstStyle/>
        <a:p>
          <a:endParaRPr lang="en-US"/>
        </a:p>
      </dgm:t>
    </dgm:pt>
    <dgm:pt modelId="{62EC8076-17ED-584D-B687-3DEFFD8C540F}">
      <dgm:prSet phldrT="[Text]"/>
      <dgm:spPr/>
      <dgm:t>
        <a:bodyPr/>
        <a:lstStyle/>
        <a:p>
          <a:r>
            <a:rPr lang="en-US" dirty="0" err="1" smtClean="0"/>
            <a:t>McEachin</a:t>
          </a:r>
          <a:r>
            <a:rPr lang="en-US" baseline="0" dirty="0" smtClean="0"/>
            <a:t> et al., 1993</a:t>
          </a:r>
          <a:endParaRPr lang="en-US" dirty="0"/>
        </a:p>
      </dgm:t>
    </dgm:pt>
    <dgm:pt modelId="{2D9153F1-7937-C148-B5D7-46C09C0F6009}" type="parTrans" cxnId="{C52ADF24-4A05-5F4A-89B4-1142F30AD58D}">
      <dgm:prSet/>
      <dgm:spPr/>
      <dgm:t>
        <a:bodyPr/>
        <a:lstStyle/>
        <a:p>
          <a:endParaRPr lang="en-US"/>
        </a:p>
      </dgm:t>
    </dgm:pt>
    <dgm:pt modelId="{804A0CAE-585A-6647-B5D9-435FBCFDF3AF}" type="sibTrans" cxnId="{C52ADF24-4A05-5F4A-89B4-1142F30AD58D}">
      <dgm:prSet/>
      <dgm:spPr/>
      <dgm:t>
        <a:bodyPr/>
        <a:lstStyle/>
        <a:p>
          <a:endParaRPr lang="en-US"/>
        </a:p>
      </dgm:t>
    </dgm:pt>
    <dgm:pt modelId="{52B3834F-A5D7-A74E-95C2-A88080227E2B}">
      <dgm:prSet phldrT="[Text]" phldr="1"/>
      <dgm:spPr/>
      <dgm:t>
        <a:bodyPr/>
        <a:lstStyle/>
        <a:p>
          <a:endParaRPr lang="en-US"/>
        </a:p>
      </dgm:t>
    </dgm:pt>
    <dgm:pt modelId="{980264A7-61CD-C446-8731-AE8ACC7B5D2E}" type="parTrans" cxnId="{E7359E98-DDB1-194F-AD4C-1680A2FA7180}">
      <dgm:prSet/>
      <dgm:spPr/>
      <dgm:t>
        <a:bodyPr/>
        <a:lstStyle/>
        <a:p>
          <a:endParaRPr lang="en-US"/>
        </a:p>
      </dgm:t>
    </dgm:pt>
    <dgm:pt modelId="{E6D3F1A1-E007-8A4D-99CC-A63E0916245E}" type="sibTrans" cxnId="{E7359E98-DDB1-194F-AD4C-1680A2FA7180}">
      <dgm:prSet/>
      <dgm:spPr/>
      <dgm:t>
        <a:bodyPr/>
        <a:lstStyle/>
        <a:p>
          <a:endParaRPr lang="en-US"/>
        </a:p>
      </dgm:t>
    </dgm:pt>
    <dgm:pt modelId="{84BD60D2-9F72-7B43-8249-9C060EF75BB1}">
      <dgm:prSet phldrT="[Text]"/>
      <dgm:spPr/>
      <dgm:t>
        <a:bodyPr/>
        <a:lstStyle/>
        <a:p>
          <a:r>
            <a:rPr lang="en-US" dirty="0" err="1" smtClean="0"/>
            <a:t>Sallows</a:t>
          </a:r>
          <a:r>
            <a:rPr lang="en-US" dirty="0" smtClean="0"/>
            <a:t> &amp; </a:t>
          </a:r>
          <a:r>
            <a:rPr lang="en-US" dirty="0" err="1" smtClean="0"/>
            <a:t>Graupner</a:t>
          </a:r>
          <a:r>
            <a:rPr lang="en-US" dirty="0" smtClean="0"/>
            <a:t>,</a:t>
          </a:r>
          <a:r>
            <a:rPr lang="en-US" baseline="0" dirty="0" smtClean="0"/>
            <a:t> 2005</a:t>
          </a:r>
          <a:endParaRPr lang="en-US" dirty="0"/>
        </a:p>
      </dgm:t>
    </dgm:pt>
    <dgm:pt modelId="{F054D63B-F986-8A4E-9917-3259706E60FB}" type="parTrans" cxnId="{5CA723AB-6AD9-9342-8EFB-513AC112607A}">
      <dgm:prSet/>
      <dgm:spPr/>
      <dgm:t>
        <a:bodyPr/>
        <a:lstStyle/>
        <a:p>
          <a:endParaRPr lang="en-US"/>
        </a:p>
      </dgm:t>
    </dgm:pt>
    <dgm:pt modelId="{F1D842E6-7B35-0B4C-B52C-B0486C7B9B63}" type="sibTrans" cxnId="{5CA723AB-6AD9-9342-8EFB-513AC112607A}">
      <dgm:prSet/>
      <dgm:spPr/>
      <dgm:t>
        <a:bodyPr/>
        <a:lstStyle/>
        <a:p>
          <a:pPr rtl="0"/>
          <a:endParaRPr lang="en-US"/>
        </a:p>
      </dgm:t>
    </dgm:pt>
    <dgm:pt modelId="{A2F25D9E-C83B-A44D-BE95-5FD5FD22B5E5}" type="pres">
      <dgm:prSet presAssocID="{E5E4ABA6-FDF4-3A41-8578-A6A3FAA2D619}" presName="Name0" presStyleCnt="0">
        <dgm:presLayoutVars>
          <dgm:chMax/>
          <dgm:chPref/>
          <dgm:dir/>
        </dgm:presLayoutVars>
      </dgm:prSet>
      <dgm:spPr/>
      <dgm:t>
        <a:bodyPr/>
        <a:lstStyle/>
        <a:p>
          <a:endParaRPr lang="en-US"/>
        </a:p>
      </dgm:t>
    </dgm:pt>
    <dgm:pt modelId="{5EEEC1A4-4917-3A44-A95F-599B7E989FA4}" type="pres">
      <dgm:prSet presAssocID="{DDFAA679-F3DC-704A-A880-2059730DB4EC}" presName="parenttextcomposite" presStyleCnt="0"/>
      <dgm:spPr/>
    </dgm:pt>
    <dgm:pt modelId="{4521F8C3-445B-094D-A083-307A5B0209BF}" type="pres">
      <dgm:prSet presAssocID="{DDFAA679-F3DC-704A-A880-2059730DB4EC}" presName="parenttext" presStyleLbl="revTx" presStyleIdx="0" presStyleCnt="3">
        <dgm:presLayoutVars>
          <dgm:chMax/>
          <dgm:chPref val="2"/>
          <dgm:bulletEnabled val="1"/>
        </dgm:presLayoutVars>
      </dgm:prSet>
      <dgm:spPr/>
      <dgm:t>
        <a:bodyPr/>
        <a:lstStyle/>
        <a:p>
          <a:endParaRPr lang="en-US"/>
        </a:p>
      </dgm:t>
    </dgm:pt>
    <dgm:pt modelId="{D49CA817-0097-8E47-AA0C-0BF48BDB90DD}" type="pres">
      <dgm:prSet presAssocID="{DDFAA679-F3DC-704A-A880-2059730DB4EC}" presName="composite" presStyleCnt="0"/>
      <dgm:spPr/>
    </dgm:pt>
    <dgm:pt modelId="{67E8969C-4EFC-0B40-B6AC-573FF892F49A}" type="pres">
      <dgm:prSet presAssocID="{DDFAA679-F3DC-704A-A880-2059730DB4EC}" presName="chevron1" presStyleLbl="alignNode1" presStyleIdx="0" presStyleCnt="21"/>
      <dgm:spPr/>
    </dgm:pt>
    <dgm:pt modelId="{5AEF60CE-FA26-2B42-A483-406BE9017035}" type="pres">
      <dgm:prSet presAssocID="{DDFAA679-F3DC-704A-A880-2059730DB4EC}" presName="chevron2" presStyleLbl="alignNode1" presStyleIdx="1" presStyleCnt="21"/>
      <dgm:spPr/>
    </dgm:pt>
    <dgm:pt modelId="{38215ED5-E358-3346-8B4A-8453DC98FDCD}" type="pres">
      <dgm:prSet presAssocID="{DDFAA679-F3DC-704A-A880-2059730DB4EC}" presName="chevron3" presStyleLbl="alignNode1" presStyleIdx="2" presStyleCnt="21"/>
      <dgm:spPr/>
    </dgm:pt>
    <dgm:pt modelId="{4DDD980E-08CF-0241-826C-B9C3FB826BA7}" type="pres">
      <dgm:prSet presAssocID="{DDFAA679-F3DC-704A-A880-2059730DB4EC}" presName="chevron4" presStyleLbl="alignNode1" presStyleIdx="3" presStyleCnt="21"/>
      <dgm:spPr/>
    </dgm:pt>
    <dgm:pt modelId="{B3B44063-2680-2941-AAE9-7D786BD467B0}" type="pres">
      <dgm:prSet presAssocID="{DDFAA679-F3DC-704A-A880-2059730DB4EC}" presName="chevron5" presStyleLbl="alignNode1" presStyleIdx="4" presStyleCnt="21"/>
      <dgm:spPr/>
    </dgm:pt>
    <dgm:pt modelId="{411E64CC-8EA0-9F48-9E43-D233A2AFB44B}" type="pres">
      <dgm:prSet presAssocID="{DDFAA679-F3DC-704A-A880-2059730DB4EC}" presName="chevron6" presStyleLbl="alignNode1" presStyleIdx="5" presStyleCnt="21"/>
      <dgm:spPr/>
    </dgm:pt>
    <dgm:pt modelId="{877E051A-7F6B-C548-9173-74FE85EDAD10}" type="pres">
      <dgm:prSet presAssocID="{DDFAA679-F3DC-704A-A880-2059730DB4EC}" presName="chevron7" presStyleLbl="alignNode1" presStyleIdx="6" presStyleCnt="21"/>
      <dgm:spPr/>
    </dgm:pt>
    <dgm:pt modelId="{6AED9023-1EF6-BC4B-A6AC-CE5688A80750}" type="pres">
      <dgm:prSet presAssocID="{DDFAA679-F3DC-704A-A880-2059730DB4EC}" presName="childtext" presStyleLbl="solidFgAcc1" presStyleIdx="0" presStyleCnt="3">
        <dgm:presLayoutVars>
          <dgm:chMax/>
          <dgm:chPref val="0"/>
          <dgm:bulletEnabled val="1"/>
        </dgm:presLayoutVars>
      </dgm:prSet>
      <dgm:spPr/>
      <dgm:t>
        <a:bodyPr/>
        <a:lstStyle/>
        <a:p>
          <a:endParaRPr lang="en-US"/>
        </a:p>
      </dgm:t>
    </dgm:pt>
    <dgm:pt modelId="{0A625DC1-70A2-F847-AA83-7F41CB40A69F}" type="pres">
      <dgm:prSet presAssocID="{F0447474-357D-0045-A481-DC598A2DFF37}" presName="sibTrans" presStyleCnt="0"/>
      <dgm:spPr/>
    </dgm:pt>
    <dgm:pt modelId="{C350F7AB-9253-814A-9483-510A70273964}" type="pres">
      <dgm:prSet presAssocID="{EAD32FB7-E706-A941-97EF-CE7BDC34AB54}" presName="parenttextcomposite" presStyleCnt="0"/>
      <dgm:spPr/>
    </dgm:pt>
    <dgm:pt modelId="{15B02E74-E3F3-EE4B-8A93-8E9C8C5F182D}" type="pres">
      <dgm:prSet presAssocID="{EAD32FB7-E706-A941-97EF-CE7BDC34AB54}" presName="parenttext" presStyleLbl="revTx" presStyleIdx="1" presStyleCnt="3">
        <dgm:presLayoutVars>
          <dgm:chMax/>
          <dgm:chPref val="2"/>
          <dgm:bulletEnabled val="1"/>
        </dgm:presLayoutVars>
      </dgm:prSet>
      <dgm:spPr/>
      <dgm:t>
        <a:bodyPr/>
        <a:lstStyle/>
        <a:p>
          <a:endParaRPr lang="en-US"/>
        </a:p>
      </dgm:t>
    </dgm:pt>
    <dgm:pt modelId="{15447E4F-4BDB-1946-9B73-AD481BE1FC5F}" type="pres">
      <dgm:prSet presAssocID="{EAD32FB7-E706-A941-97EF-CE7BDC34AB54}" presName="composite" presStyleCnt="0"/>
      <dgm:spPr/>
    </dgm:pt>
    <dgm:pt modelId="{C7BB70A6-8744-2B40-AF60-007C91477F4F}" type="pres">
      <dgm:prSet presAssocID="{EAD32FB7-E706-A941-97EF-CE7BDC34AB54}" presName="chevron1" presStyleLbl="alignNode1" presStyleIdx="7" presStyleCnt="21"/>
      <dgm:spPr/>
    </dgm:pt>
    <dgm:pt modelId="{7F668E99-8496-6442-9237-28E9CBF7CFDD}" type="pres">
      <dgm:prSet presAssocID="{EAD32FB7-E706-A941-97EF-CE7BDC34AB54}" presName="chevron2" presStyleLbl="alignNode1" presStyleIdx="8" presStyleCnt="21"/>
      <dgm:spPr/>
    </dgm:pt>
    <dgm:pt modelId="{EADBD86B-FD0B-B147-B421-A8C977DBC08A}" type="pres">
      <dgm:prSet presAssocID="{EAD32FB7-E706-A941-97EF-CE7BDC34AB54}" presName="chevron3" presStyleLbl="alignNode1" presStyleIdx="9" presStyleCnt="21"/>
      <dgm:spPr/>
    </dgm:pt>
    <dgm:pt modelId="{492271D3-729D-6447-9E96-6DAA89790E62}" type="pres">
      <dgm:prSet presAssocID="{EAD32FB7-E706-A941-97EF-CE7BDC34AB54}" presName="chevron4" presStyleLbl="alignNode1" presStyleIdx="10" presStyleCnt="21"/>
      <dgm:spPr/>
    </dgm:pt>
    <dgm:pt modelId="{7FB35255-75B1-5844-9C39-18299EEF8EAC}" type="pres">
      <dgm:prSet presAssocID="{EAD32FB7-E706-A941-97EF-CE7BDC34AB54}" presName="chevron5" presStyleLbl="alignNode1" presStyleIdx="11" presStyleCnt="21"/>
      <dgm:spPr/>
    </dgm:pt>
    <dgm:pt modelId="{1DB939BF-1C13-EF4D-AAE9-51277313B3E3}" type="pres">
      <dgm:prSet presAssocID="{EAD32FB7-E706-A941-97EF-CE7BDC34AB54}" presName="chevron6" presStyleLbl="alignNode1" presStyleIdx="12" presStyleCnt="21"/>
      <dgm:spPr/>
    </dgm:pt>
    <dgm:pt modelId="{318E9A16-7C36-FE4F-B97E-E9191151D084}" type="pres">
      <dgm:prSet presAssocID="{EAD32FB7-E706-A941-97EF-CE7BDC34AB54}" presName="chevron7" presStyleLbl="alignNode1" presStyleIdx="13" presStyleCnt="21"/>
      <dgm:spPr/>
    </dgm:pt>
    <dgm:pt modelId="{0E069CF5-1932-FB47-9972-1AABE3E0DFE4}" type="pres">
      <dgm:prSet presAssocID="{EAD32FB7-E706-A941-97EF-CE7BDC34AB54}" presName="childtext" presStyleLbl="solidFgAcc1" presStyleIdx="1" presStyleCnt="3">
        <dgm:presLayoutVars>
          <dgm:chMax/>
          <dgm:chPref val="0"/>
          <dgm:bulletEnabled val="1"/>
        </dgm:presLayoutVars>
      </dgm:prSet>
      <dgm:spPr/>
      <dgm:t>
        <a:bodyPr/>
        <a:lstStyle/>
        <a:p>
          <a:endParaRPr lang="en-US"/>
        </a:p>
      </dgm:t>
    </dgm:pt>
    <dgm:pt modelId="{E1B3850F-8D62-0B4D-9EF2-8F17B99A9241}" type="pres">
      <dgm:prSet presAssocID="{428D5307-C952-3540-9B63-8D2009416A2B}" presName="sibTrans" presStyleCnt="0"/>
      <dgm:spPr/>
    </dgm:pt>
    <dgm:pt modelId="{1A019779-60C8-5E4D-8C08-3662BB0B449C}" type="pres">
      <dgm:prSet presAssocID="{52B3834F-A5D7-A74E-95C2-A88080227E2B}" presName="parenttextcomposite" presStyleCnt="0"/>
      <dgm:spPr/>
    </dgm:pt>
    <dgm:pt modelId="{D8CAF850-67A1-FA4A-8218-0F40B7775880}" type="pres">
      <dgm:prSet presAssocID="{52B3834F-A5D7-A74E-95C2-A88080227E2B}" presName="parenttext" presStyleLbl="revTx" presStyleIdx="2" presStyleCnt="3">
        <dgm:presLayoutVars>
          <dgm:chMax/>
          <dgm:chPref val="2"/>
          <dgm:bulletEnabled val="1"/>
        </dgm:presLayoutVars>
      </dgm:prSet>
      <dgm:spPr/>
      <dgm:t>
        <a:bodyPr/>
        <a:lstStyle/>
        <a:p>
          <a:endParaRPr lang="en-US"/>
        </a:p>
      </dgm:t>
    </dgm:pt>
    <dgm:pt modelId="{7B778719-28FB-5349-A427-6507F9A7FF53}" type="pres">
      <dgm:prSet presAssocID="{52B3834F-A5D7-A74E-95C2-A88080227E2B}" presName="composite" presStyleCnt="0"/>
      <dgm:spPr/>
    </dgm:pt>
    <dgm:pt modelId="{916FB856-D457-714E-B395-3F4F295ED6BE}" type="pres">
      <dgm:prSet presAssocID="{52B3834F-A5D7-A74E-95C2-A88080227E2B}" presName="chevron1" presStyleLbl="alignNode1" presStyleIdx="14" presStyleCnt="21"/>
      <dgm:spPr/>
    </dgm:pt>
    <dgm:pt modelId="{C3C62FA4-4B0E-2240-B790-AB06C34CB4B9}" type="pres">
      <dgm:prSet presAssocID="{52B3834F-A5D7-A74E-95C2-A88080227E2B}" presName="chevron2" presStyleLbl="alignNode1" presStyleIdx="15" presStyleCnt="21"/>
      <dgm:spPr/>
    </dgm:pt>
    <dgm:pt modelId="{8DDFAD5D-ACC3-E940-9777-29E39271D4CC}" type="pres">
      <dgm:prSet presAssocID="{52B3834F-A5D7-A74E-95C2-A88080227E2B}" presName="chevron3" presStyleLbl="alignNode1" presStyleIdx="16" presStyleCnt="21"/>
      <dgm:spPr/>
    </dgm:pt>
    <dgm:pt modelId="{9D833593-E777-F34F-97FF-CB1B05DA145D}" type="pres">
      <dgm:prSet presAssocID="{52B3834F-A5D7-A74E-95C2-A88080227E2B}" presName="chevron4" presStyleLbl="alignNode1" presStyleIdx="17" presStyleCnt="21"/>
      <dgm:spPr/>
    </dgm:pt>
    <dgm:pt modelId="{30308B4D-EDE8-D64E-8026-B886C65B7012}" type="pres">
      <dgm:prSet presAssocID="{52B3834F-A5D7-A74E-95C2-A88080227E2B}" presName="chevron5" presStyleLbl="alignNode1" presStyleIdx="18" presStyleCnt="21"/>
      <dgm:spPr/>
    </dgm:pt>
    <dgm:pt modelId="{B53FA887-6CB3-8F4A-BCA3-421843FE16C6}" type="pres">
      <dgm:prSet presAssocID="{52B3834F-A5D7-A74E-95C2-A88080227E2B}" presName="chevron6" presStyleLbl="alignNode1" presStyleIdx="19" presStyleCnt="21"/>
      <dgm:spPr/>
    </dgm:pt>
    <dgm:pt modelId="{A80EC6DF-276D-AA48-8072-0074E8B84012}" type="pres">
      <dgm:prSet presAssocID="{52B3834F-A5D7-A74E-95C2-A88080227E2B}" presName="chevron7" presStyleLbl="alignNode1" presStyleIdx="20" presStyleCnt="21"/>
      <dgm:spPr/>
    </dgm:pt>
    <dgm:pt modelId="{74A73D45-3AD1-FE45-AFB5-4B54BD3B446B}" type="pres">
      <dgm:prSet presAssocID="{52B3834F-A5D7-A74E-95C2-A88080227E2B}" presName="childtext" presStyleLbl="solidFgAcc1" presStyleIdx="2" presStyleCnt="3">
        <dgm:presLayoutVars>
          <dgm:chMax/>
          <dgm:chPref val="0"/>
          <dgm:bulletEnabled val="1"/>
        </dgm:presLayoutVars>
      </dgm:prSet>
      <dgm:spPr/>
      <dgm:t>
        <a:bodyPr/>
        <a:lstStyle/>
        <a:p>
          <a:endParaRPr lang="en-US"/>
        </a:p>
      </dgm:t>
    </dgm:pt>
  </dgm:ptLst>
  <dgm:cxnLst>
    <dgm:cxn modelId="{7A58C8FC-51AE-6D4F-8A6A-1C01331CA011}" type="presOf" srcId="{52B3834F-A5D7-A74E-95C2-A88080227E2B}" destId="{D8CAF850-67A1-FA4A-8218-0F40B7775880}" srcOrd="0" destOrd="0" presId="urn:microsoft.com/office/officeart/2008/layout/VerticalAccentList"/>
    <dgm:cxn modelId="{E7359E98-DDB1-194F-AD4C-1680A2FA7180}" srcId="{E5E4ABA6-FDF4-3A41-8578-A6A3FAA2D619}" destId="{52B3834F-A5D7-A74E-95C2-A88080227E2B}" srcOrd="2" destOrd="0" parTransId="{980264A7-61CD-C446-8731-AE8ACC7B5D2E}" sibTransId="{E6D3F1A1-E007-8A4D-99CC-A63E0916245E}"/>
    <dgm:cxn modelId="{8FE6DE9E-E54D-034E-99D4-B9AD46F47779}" srcId="{E5E4ABA6-FDF4-3A41-8578-A6A3FAA2D619}" destId="{DDFAA679-F3DC-704A-A880-2059730DB4EC}" srcOrd="0" destOrd="0" parTransId="{F30B79F3-72B4-E647-8AA8-2314AC147CE8}" sibTransId="{F0447474-357D-0045-A481-DC598A2DFF37}"/>
    <dgm:cxn modelId="{013D8BB7-2123-8249-BE7A-6A8CD796A7AC}" type="presOf" srcId="{E5E4ABA6-FDF4-3A41-8578-A6A3FAA2D619}" destId="{A2F25D9E-C83B-A44D-BE95-5FD5FD22B5E5}" srcOrd="0" destOrd="0" presId="urn:microsoft.com/office/officeart/2008/layout/VerticalAccentList"/>
    <dgm:cxn modelId="{61328C39-75D9-A04E-9B3E-BC856C94B817}" type="presOf" srcId="{62EC8076-17ED-584D-B687-3DEFFD8C540F}" destId="{0E069CF5-1932-FB47-9972-1AABE3E0DFE4}" srcOrd="0" destOrd="0" presId="urn:microsoft.com/office/officeart/2008/layout/VerticalAccentList"/>
    <dgm:cxn modelId="{62306783-A4F1-094F-9796-D2A63D83D088}" type="presOf" srcId="{EAD32FB7-E706-A941-97EF-CE7BDC34AB54}" destId="{15B02E74-E3F3-EE4B-8A93-8E9C8C5F182D}" srcOrd="0" destOrd="0" presId="urn:microsoft.com/office/officeart/2008/layout/VerticalAccentList"/>
    <dgm:cxn modelId="{D44BE4CC-2369-4D44-B1FB-7696FF523D0C}" type="presOf" srcId="{CCD99E74-A850-794F-99F5-7B1E363D5497}" destId="{6AED9023-1EF6-BC4B-A6AC-CE5688A80750}" srcOrd="0" destOrd="0" presId="urn:microsoft.com/office/officeart/2008/layout/VerticalAccentList"/>
    <dgm:cxn modelId="{C52ADF24-4A05-5F4A-89B4-1142F30AD58D}" srcId="{EAD32FB7-E706-A941-97EF-CE7BDC34AB54}" destId="{62EC8076-17ED-584D-B687-3DEFFD8C540F}" srcOrd="0" destOrd="0" parTransId="{2D9153F1-7937-C148-B5D7-46C09C0F6009}" sibTransId="{804A0CAE-585A-6647-B5D9-435FBCFDF3AF}"/>
    <dgm:cxn modelId="{5CA723AB-6AD9-9342-8EFB-513AC112607A}" srcId="{52B3834F-A5D7-A74E-95C2-A88080227E2B}" destId="{84BD60D2-9F72-7B43-8249-9C060EF75BB1}" srcOrd="0" destOrd="0" parTransId="{F054D63B-F986-8A4E-9917-3259706E60FB}" sibTransId="{F1D842E6-7B35-0B4C-B52C-B0486C7B9B63}"/>
    <dgm:cxn modelId="{99130B00-4AC5-E048-978E-CFCF8C6DB420}" type="presOf" srcId="{DDFAA679-F3DC-704A-A880-2059730DB4EC}" destId="{4521F8C3-445B-094D-A083-307A5B0209BF}" srcOrd="0" destOrd="0" presId="urn:microsoft.com/office/officeart/2008/layout/VerticalAccentList"/>
    <dgm:cxn modelId="{8BC5D4B6-CCCE-EC4F-AC0C-69C708D982C8}" srcId="{E5E4ABA6-FDF4-3A41-8578-A6A3FAA2D619}" destId="{EAD32FB7-E706-A941-97EF-CE7BDC34AB54}" srcOrd="1" destOrd="0" parTransId="{BB8677D1-A5B3-9746-A5E1-B7D1CF121AF9}" sibTransId="{428D5307-C952-3540-9B63-8D2009416A2B}"/>
    <dgm:cxn modelId="{C64B9CD8-8631-384B-92A1-65397416E91A}" type="presOf" srcId="{84BD60D2-9F72-7B43-8249-9C060EF75BB1}" destId="{74A73D45-3AD1-FE45-AFB5-4B54BD3B446B}" srcOrd="0" destOrd="0" presId="urn:microsoft.com/office/officeart/2008/layout/VerticalAccentList"/>
    <dgm:cxn modelId="{8BC70F2C-AA69-914A-A717-B747DA8AB810}" srcId="{DDFAA679-F3DC-704A-A880-2059730DB4EC}" destId="{CCD99E74-A850-794F-99F5-7B1E363D5497}" srcOrd="0" destOrd="0" parTransId="{296C8FDE-C474-8049-9B99-3F07FC8C8E98}" sibTransId="{A8C75AFC-0DCD-8443-A240-46AF8B19D943}"/>
    <dgm:cxn modelId="{BC587D2C-E318-874C-8F13-F26B04E98B20}" type="presParOf" srcId="{A2F25D9E-C83B-A44D-BE95-5FD5FD22B5E5}" destId="{5EEEC1A4-4917-3A44-A95F-599B7E989FA4}" srcOrd="0" destOrd="0" presId="urn:microsoft.com/office/officeart/2008/layout/VerticalAccentList"/>
    <dgm:cxn modelId="{433DDFA1-D100-DD44-AA71-2202631115DC}" type="presParOf" srcId="{5EEEC1A4-4917-3A44-A95F-599B7E989FA4}" destId="{4521F8C3-445B-094D-A083-307A5B0209BF}" srcOrd="0" destOrd="0" presId="urn:microsoft.com/office/officeart/2008/layout/VerticalAccentList"/>
    <dgm:cxn modelId="{CF1C74B6-8023-234E-B477-BAA64DFADD8E}" type="presParOf" srcId="{A2F25D9E-C83B-A44D-BE95-5FD5FD22B5E5}" destId="{D49CA817-0097-8E47-AA0C-0BF48BDB90DD}" srcOrd="1" destOrd="0" presId="urn:microsoft.com/office/officeart/2008/layout/VerticalAccentList"/>
    <dgm:cxn modelId="{59E99F10-1EA7-4446-A30C-AF4E55CE4F72}" type="presParOf" srcId="{D49CA817-0097-8E47-AA0C-0BF48BDB90DD}" destId="{67E8969C-4EFC-0B40-B6AC-573FF892F49A}" srcOrd="0" destOrd="0" presId="urn:microsoft.com/office/officeart/2008/layout/VerticalAccentList"/>
    <dgm:cxn modelId="{98F4E808-A4C7-1C46-860D-73953E26E9B2}" type="presParOf" srcId="{D49CA817-0097-8E47-AA0C-0BF48BDB90DD}" destId="{5AEF60CE-FA26-2B42-A483-406BE9017035}" srcOrd="1" destOrd="0" presId="urn:microsoft.com/office/officeart/2008/layout/VerticalAccentList"/>
    <dgm:cxn modelId="{7F4548D6-1D10-D04D-B753-BDE2CE475528}" type="presParOf" srcId="{D49CA817-0097-8E47-AA0C-0BF48BDB90DD}" destId="{38215ED5-E358-3346-8B4A-8453DC98FDCD}" srcOrd="2" destOrd="0" presId="urn:microsoft.com/office/officeart/2008/layout/VerticalAccentList"/>
    <dgm:cxn modelId="{5414FA02-3863-EB40-BA3D-1524B8E078CC}" type="presParOf" srcId="{D49CA817-0097-8E47-AA0C-0BF48BDB90DD}" destId="{4DDD980E-08CF-0241-826C-B9C3FB826BA7}" srcOrd="3" destOrd="0" presId="urn:microsoft.com/office/officeart/2008/layout/VerticalAccentList"/>
    <dgm:cxn modelId="{0E1A0E62-F094-BF4B-8556-8DAD49154D21}" type="presParOf" srcId="{D49CA817-0097-8E47-AA0C-0BF48BDB90DD}" destId="{B3B44063-2680-2941-AAE9-7D786BD467B0}" srcOrd="4" destOrd="0" presId="urn:microsoft.com/office/officeart/2008/layout/VerticalAccentList"/>
    <dgm:cxn modelId="{C64D6506-9FBE-2849-89F6-A5962DB199D0}" type="presParOf" srcId="{D49CA817-0097-8E47-AA0C-0BF48BDB90DD}" destId="{411E64CC-8EA0-9F48-9E43-D233A2AFB44B}" srcOrd="5" destOrd="0" presId="urn:microsoft.com/office/officeart/2008/layout/VerticalAccentList"/>
    <dgm:cxn modelId="{8237ECE0-F2C5-DD4E-BD3E-1DF961FF1D08}" type="presParOf" srcId="{D49CA817-0097-8E47-AA0C-0BF48BDB90DD}" destId="{877E051A-7F6B-C548-9173-74FE85EDAD10}" srcOrd="6" destOrd="0" presId="urn:microsoft.com/office/officeart/2008/layout/VerticalAccentList"/>
    <dgm:cxn modelId="{41FA613A-63B2-1B4B-87C7-E165CE4FF697}" type="presParOf" srcId="{D49CA817-0097-8E47-AA0C-0BF48BDB90DD}" destId="{6AED9023-1EF6-BC4B-A6AC-CE5688A80750}" srcOrd="7" destOrd="0" presId="urn:microsoft.com/office/officeart/2008/layout/VerticalAccentList"/>
    <dgm:cxn modelId="{BB659C53-69BC-3E41-8D67-B683A2815BC4}" type="presParOf" srcId="{A2F25D9E-C83B-A44D-BE95-5FD5FD22B5E5}" destId="{0A625DC1-70A2-F847-AA83-7F41CB40A69F}" srcOrd="2" destOrd="0" presId="urn:microsoft.com/office/officeart/2008/layout/VerticalAccentList"/>
    <dgm:cxn modelId="{2139328D-121B-8C4B-BF60-F436AE5521C1}" type="presParOf" srcId="{A2F25D9E-C83B-A44D-BE95-5FD5FD22B5E5}" destId="{C350F7AB-9253-814A-9483-510A70273964}" srcOrd="3" destOrd="0" presId="urn:microsoft.com/office/officeart/2008/layout/VerticalAccentList"/>
    <dgm:cxn modelId="{59AB5478-F5E6-1D42-9DF4-495D5C099EB8}" type="presParOf" srcId="{C350F7AB-9253-814A-9483-510A70273964}" destId="{15B02E74-E3F3-EE4B-8A93-8E9C8C5F182D}" srcOrd="0" destOrd="0" presId="urn:microsoft.com/office/officeart/2008/layout/VerticalAccentList"/>
    <dgm:cxn modelId="{9B1BBEAF-8247-3340-9938-3700A4B924AB}" type="presParOf" srcId="{A2F25D9E-C83B-A44D-BE95-5FD5FD22B5E5}" destId="{15447E4F-4BDB-1946-9B73-AD481BE1FC5F}" srcOrd="4" destOrd="0" presId="urn:microsoft.com/office/officeart/2008/layout/VerticalAccentList"/>
    <dgm:cxn modelId="{42478EF7-D7C4-CC4A-9F06-5EE235FCC444}" type="presParOf" srcId="{15447E4F-4BDB-1946-9B73-AD481BE1FC5F}" destId="{C7BB70A6-8744-2B40-AF60-007C91477F4F}" srcOrd="0" destOrd="0" presId="urn:microsoft.com/office/officeart/2008/layout/VerticalAccentList"/>
    <dgm:cxn modelId="{3605F51C-8FE8-2A41-BC6B-656FECD46273}" type="presParOf" srcId="{15447E4F-4BDB-1946-9B73-AD481BE1FC5F}" destId="{7F668E99-8496-6442-9237-28E9CBF7CFDD}" srcOrd="1" destOrd="0" presId="urn:microsoft.com/office/officeart/2008/layout/VerticalAccentList"/>
    <dgm:cxn modelId="{8C40BF02-7DD4-BC43-BB83-D24C165906F6}" type="presParOf" srcId="{15447E4F-4BDB-1946-9B73-AD481BE1FC5F}" destId="{EADBD86B-FD0B-B147-B421-A8C977DBC08A}" srcOrd="2" destOrd="0" presId="urn:microsoft.com/office/officeart/2008/layout/VerticalAccentList"/>
    <dgm:cxn modelId="{BE29324C-28F6-D143-A643-B86315DAFF2E}" type="presParOf" srcId="{15447E4F-4BDB-1946-9B73-AD481BE1FC5F}" destId="{492271D3-729D-6447-9E96-6DAA89790E62}" srcOrd="3" destOrd="0" presId="urn:microsoft.com/office/officeart/2008/layout/VerticalAccentList"/>
    <dgm:cxn modelId="{8C4A3FCE-A37D-4943-91FC-4D0270BDD8C4}" type="presParOf" srcId="{15447E4F-4BDB-1946-9B73-AD481BE1FC5F}" destId="{7FB35255-75B1-5844-9C39-18299EEF8EAC}" srcOrd="4" destOrd="0" presId="urn:microsoft.com/office/officeart/2008/layout/VerticalAccentList"/>
    <dgm:cxn modelId="{2B37A72B-6A82-884E-87A8-E7F08831C84C}" type="presParOf" srcId="{15447E4F-4BDB-1946-9B73-AD481BE1FC5F}" destId="{1DB939BF-1C13-EF4D-AAE9-51277313B3E3}" srcOrd="5" destOrd="0" presId="urn:microsoft.com/office/officeart/2008/layout/VerticalAccentList"/>
    <dgm:cxn modelId="{C84C526F-1C01-A940-BF50-805C2503ED00}" type="presParOf" srcId="{15447E4F-4BDB-1946-9B73-AD481BE1FC5F}" destId="{318E9A16-7C36-FE4F-B97E-E9191151D084}" srcOrd="6" destOrd="0" presId="urn:microsoft.com/office/officeart/2008/layout/VerticalAccentList"/>
    <dgm:cxn modelId="{12D0B370-EB21-414A-8C7D-E0F7A6E332E5}" type="presParOf" srcId="{15447E4F-4BDB-1946-9B73-AD481BE1FC5F}" destId="{0E069CF5-1932-FB47-9972-1AABE3E0DFE4}" srcOrd="7" destOrd="0" presId="urn:microsoft.com/office/officeart/2008/layout/VerticalAccentList"/>
    <dgm:cxn modelId="{5C8B2BC5-969C-1548-90F4-1D5548B8A6A5}" type="presParOf" srcId="{A2F25D9E-C83B-A44D-BE95-5FD5FD22B5E5}" destId="{E1B3850F-8D62-0B4D-9EF2-8F17B99A9241}" srcOrd="5" destOrd="0" presId="urn:microsoft.com/office/officeart/2008/layout/VerticalAccentList"/>
    <dgm:cxn modelId="{78749DBD-0D1F-CD4D-8EE8-CD898BB8E8C1}" type="presParOf" srcId="{A2F25D9E-C83B-A44D-BE95-5FD5FD22B5E5}" destId="{1A019779-60C8-5E4D-8C08-3662BB0B449C}" srcOrd="6" destOrd="0" presId="urn:microsoft.com/office/officeart/2008/layout/VerticalAccentList"/>
    <dgm:cxn modelId="{C61D53DA-3BCC-B04D-B197-A56C5085D952}" type="presParOf" srcId="{1A019779-60C8-5E4D-8C08-3662BB0B449C}" destId="{D8CAF850-67A1-FA4A-8218-0F40B7775880}" srcOrd="0" destOrd="0" presId="urn:microsoft.com/office/officeart/2008/layout/VerticalAccentList"/>
    <dgm:cxn modelId="{02C57B91-7B5A-EC47-BF54-8C85A109CA44}" type="presParOf" srcId="{A2F25D9E-C83B-A44D-BE95-5FD5FD22B5E5}" destId="{7B778719-28FB-5349-A427-6507F9A7FF53}" srcOrd="7" destOrd="0" presId="urn:microsoft.com/office/officeart/2008/layout/VerticalAccentList"/>
    <dgm:cxn modelId="{25690334-31ED-624F-871A-8B40FE4C528F}" type="presParOf" srcId="{7B778719-28FB-5349-A427-6507F9A7FF53}" destId="{916FB856-D457-714E-B395-3F4F295ED6BE}" srcOrd="0" destOrd="0" presId="urn:microsoft.com/office/officeart/2008/layout/VerticalAccentList"/>
    <dgm:cxn modelId="{5FC969DD-5345-0447-9CE4-2C33767347BD}" type="presParOf" srcId="{7B778719-28FB-5349-A427-6507F9A7FF53}" destId="{C3C62FA4-4B0E-2240-B790-AB06C34CB4B9}" srcOrd="1" destOrd="0" presId="urn:microsoft.com/office/officeart/2008/layout/VerticalAccentList"/>
    <dgm:cxn modelId="{2E350C51-B11C-C248-B39B-ADBDE25B8D65}" type="presParOf" srcId="{7B778719-28FB-5349-A427-6507F9A7FF53}" destId="{8DDFAD5D-ACC3-E940-9777-29E39271D4CC}" srcOrd="2" destOrd="0" presId="urn:microsoft.com/office/officeart/2008/layout/VerticalAccentList"/>
    <dgm:cxn modelId="{EE8C1A72-5ECD-FE47-8F5A-F3AEC1785935}" type="presParOf" srcId="{7B778719-28FB-5349-A427-6507F9A7FF53}" destId="{9D833593-E777-F34F-97FF-CB1B05DA145D}" srcOrd="3" destOrd="0" presId="urn:microsoft.com/office/officeart/2008/layout/VerticalAccentList"/>
    <dgm:cxn modelId="{0D3306A6-E761-1747-85D3-B4F3400169EA}" type="presParOf" srcId="{7B778719-28FB-5349-A427-6507F9A7FF53}" destId="{30308B4D-EDE8-D64E-8026-B886C65B7012}" srcOrd="4" destOrd="0" presId="urn:microsoft.com/office/officeart/2008/layout/VerticalAccentList"/>
    <dgm:cxn modelId="{ADDC12CC-3F1E-0444-8342-19F290228D91}" type="presParOf" srcId="{7B778719-28FB-5349-A427-6507F9A7FF53}" destId="{B53FA887-6CB3-8F4A-BCA3-421843FE16C6}" srcOrd="5" destOrd="0" presId="urn:microsoft.com/office/officeart/2008/layout/VerticalAccentList"/>
    <dgm:cxn modelId="{7FB56C9A-C60C-3A4A-8166-74C404E9B3F1}" type="presParOf" srcId="{7B778719-28FB-5349-A427-6507F9A7FF53}" destId="{A80EC6DF-276D-AA48-8072-0074E8B84012}" srcOrd="6" destOrd="0" presId="urn:microsoft.com/office/officeart/2008/layout/VerticalAccentList"/>
    <dgm:cxn modelId="{4C9E94D1-1062-6743-B45A-A5D56AA28EA7}" type="presParOf" srcId="{7B778719-28FB-5349-A427-6507F9A7FF53}" destId="{74A73D45-3AD1-FE45-AFB5-4B54BD3B446B}"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D02CE4-6E0F-4440-9F18-39A01E870E74}" type="doc">
      <dgm:prSet loTypeId="urn:microsoft.com/office/officeart/2008/layout/VerticalAccentList" loCatId="" qsTypeId="urn:microsoft.com/office/officeart/2005/8/quickstyle/simple4" qsCatId="simple" csTypeId="urn:microsoft.com/office/officeart/2005/8/colors/accent1_2" csCatId="accent1" phldr="1"/>
      <dgm:spPr/>
      <dgm:t>
        <a:bodyPr/>
        <a:lstStyle/>
        <a:p>
          <a:endParaRPr lang="en-US"/>
        </a:p>
      </dgm:t>
    </dgm:pt>
    <dgm:pt modelId="{26CD68FB-5A6D-1748-9363-DBFC58DEA06E}">
      <dgm:prSet phldrT="[Text]" phldr="1"/>
      <dgm:spPr/>
      <dgm:t>
        <a:bodyPr/>
        <a:lstStyle/>
        <a:p>
          <a:endParaRPr lang="en-US"/>
        </a:p>
      </dgm:t>
    </dgm:pt>
    <dgm:pt modelId="{44FD59DB-0EE4-9542-8270-6E95300CAD34}" type="parTrans" cxnId="{150EBCA8-1718-2A41-885B-F364A1EE2B25}">
      <dgm:prSet/>
      <dgm:spPr/>
      <dgm:t>
        <a:bodyPr/>
        <a:lstStyle/>
        <a:p>
          <a:endParaRPr lang="en-US"/>
        </a:p>
      </dgm:t>
    </dgm:pt>
    <dgm:pt modelId="{600658E6-0586-0441-A62D-4A6CB43D63FD}" type="sibTrans" cxnId="{150EBCA8-1718-2A41-885B-F364A1EE2B25}">
      <dgm:prSet/>
      <dgm:spPr/>
      <dgm:t>
        <a:bodyPr/>
        <a:lstStyle/>
        <a:p>
          <a:endParaRPr lang="en-US"/>
        </a:p>
      </dgm:t>
    </dgm:pt>
    <dgm:pt modelId="{60B5808B-ADD7-714B-8474-130492698FBB}">
      <dgm:prSet phldrT="[Text]"/>
      <dgm:spPr/>
      <dgm:t>
        <a:bodyPr/>
        <a:lstStyle/>
        <a:p>
          <a:r>
            <a:rPr lang="en-US" dirty="0" err="1" smtClean="0"/>
            <a:t>Feins</a:t>
          </a:r>
          <a:r>
            <a:rPr lang="en-US" dirty="0" smtClean="0"/>
            <a:t> et al.,</a:t>
          </a:r>
          <a:r>
            <a:rPr lang="en-US" baseline="0" dirty="0" smtClean="0"/>
            <a:t> 2013</a:t>
          </a:r>
          <a:endParaRPr lang="en-US" dirty="0"/>
        </a:p>
      </dgm:t>
    </dgm:pt>
    <dgm:pt modelId="{95172535-A029-4C43-AB27-21CBA9407DED}" type="parTrans" cxnId="{8107A76E-161B-904F-B4F0-500491AA6B78}">
      <dgm:prSet/>
      <dgm:spPr/>
      <dgm:t>
        <a:bodyPr/>
        <a:lstStyle/>
        <a:p>
          <a:endParaRPr lang="en-US"/>
        </a:p>
      </dgm:t>
    </dgm:pt>
    <dgm:pt modelId="{4848ADA7-BE31-E04E-A044-40549ADA063C}" type="sibTrans" cxnId="{8107A76E-161B-904F-B4F0-500491AA6B78}">
      <dgm:prSet/>
      <dgm:spPr/>
      <dgm:t>
        <a:bodyPr/>
        <a:lstStyle/>
        <a:p>
          <a:endParaRPr lang="en-US"/>
        </a:p>
      </dgm:t>
    </dgm:pt>
    <dgm:pt modelId="{2AA106B5-47DF-F942-AD9E-F08C508FB7CB}">
      <dgm:prSet phldrT="[Text]" phldr="1"/>
      <dgm:spPr/>
      <dgm:t>
        <a:bodyPr/>
        <a:lstStyle/>
        <a:p>
          <a:endParaRPr lang="en-US"/>
        </a:p>
      </dgm:t>
    </dgm:pt>
    <dgm:pt modelId="{96C58C7A-1796-534A-8E09-522D3AD9214A}" type="parTrans" cxnId="{448B4F16-20B8-3A4F-9625-91D358B058EA}">
      <dgm:prSet/>
      <dgm:spPr/>
      <dgm:t>
        <a:bodyPr/>
        <a:lstStyle/>
        <a:p>
          <a:endParaRPr lang="en-US"/>
        </a:p>
      </dgm:t>
    </dgm:pt>
    <dgm:pt modelId="{2D2693F0-97DB-0642-93F3-D86FA44DC8C6}" type="sibTrans" cxnId="{448B4F16-20B8-3A4F-9625-91D358B058EA}">
      <dgm:prSet/>
      <dgm:spPr/>
      <dgm:t>
        <a:bodyPr/>
        <a:lstStyle/>
        <a:p>
          <a:endParaRPr lang="en-US"/>
        </a:p>
      </dgm:t>
    </dgm:pt>
    <dgm:pt modelId="{3D12389C-09B3-FE43-B911-9A74228EF0DA}">
      <dgm:prSet phldrT="[Text]"/>
      <dgm:spPr/>
      <dgm:t>
        <a:bodyPr/>
        <a:lstStyle/>
        <a:p>
          <a:r>
            <a:rPr lang="en-US" dirty="0" smtClean="0"/>
            <a:t>Anderson, Liang,</a:t>
          </a:r>
          <a:r>
            <a:rPr lang="en-US" baseline="0" dirty="0" smtClean="0"/>
            <a:t> Lord, 2014</a:t>
          </a:r>
          <a:endParaRPr lang="en-US" dirty="0"/>
        </a:p>
      </dgm:t>
    </dgm:pt>
    <dgm:pt modelId="{3D33C13D-6FE8-D649-AC60-47BC5E92631A}" type="parTrans" cxnId="{9B3925C4-19FD-8F4F-B619-0F980942624A}">
      <dgm:prSet/>
      <dgm:spPr/>
      <dgm:t>
        <a:bodyPr/>
        <a:lstStyle/>
        <a:p>
          <a:endParaRPr lang="en-US"/>
        </a:p>
      </dgm:t>
    </dgm:pt>
    <dgm:pt modelId="{88E9024C-5545-1540-B1C7-DF2C316235C3}" type="sibTrans" cxnId="{9B3925C4-19FD-8F4F-B619-0F980942624A}">
      <dgm:prSet/>
      <dgm:spPr/>
      <dgm:t>
        <a:bodyPr/>
        <a:lstStyle/>
        <a:p>
          <a:endParaRPr lang="en-US"/>
        </a:p>
      </dgm:t>
    </dgm:pt>
    <dgm:pt modelId="{80ACE6D7-5764-1E4E-9625-BA7DD4DBD886}" type="pres">
      <dgm:prSet presAssocID="{EDD02CE4-6E0F-4440-9F18-39A01E870E74}" presName="Name0" presStyleCnt="0">
        <dgm:presLayoutVars>
          <dgm:chMax/>
          <dgm:chPref/>
          <dgm:dir/>
        </dgm:presLayoutVars>
      </dgm:prSet>
      <dgm:spPr/>
      <dgm:t>
        <a:bodyPr/>
        <a:lstStyle/>
        <a:p>
          <a:endParaRPr lang="en-US"/>
        </a:p>
      </dgm:t>
    </dgm:pt>
    <dgm:pt modelId="{CA954578-F911-974C-8CDE-A7BB9BEB77ED}" type="pres">
      <dgm:prSet presAssocID="{26CD68FB-5A6D-1748-9363-DBFC58DEA06E}" presName="parenttextcomposite" presStyleCnt="0"/>
      <dgm:spPr/>
    </dgm:pt>
    <dgm:pt modelId="{7A01FE44-9417-A74C-9673-CD987B951F9A}" type="pres">
      <dgm:prSet presAssocID="{26CD68FB-5A6D-1748-9363-DBFC58DEA06E}" presName="parenttext" presStyleLbl="revTx" presStyleIdx="0" presStyleCnt="2">
        <dgm:presLayoutVars>
          <dgm:chMax/>
          <dgm:chPref val="2"/>
          <dgm:bulletEnabled val="1"/>
        </dgm:presLayoutVars>
      </dgm:prSet>
      <dgm:spPr/>
      <dgm:t>
        <a:bodyPr/>
        <a:lstStyle/>
        <a:p>
          <a:endParaRPr lang="en-US"/>
        </a:p>
      </dgm:t>
    </dgm:pt>
    <dgm:pt modelId="{8739848C-BC28-B449-B779-6E1B42356DE3}" type="pres">
      <dgm:prSet presAssocID="{26CD68FB-5A6D-1748-9363-DBFC58DEA06E}" presName="composite" presStyleCnt="0"/>
      <dgm:spPr/>
    </dgm:pt>
    <dgm:pt modelId="{9A453FA0-6DAC-CA42-8812-E7BF92946A44}" type="pres">
      <dgm:prSet presAssocID="{26CD68FB-5A6D-1748-9363-DBFC58DEA06E}" presName="chevron1" presStyleLbl="alignNode1" presStyleIdx="0" presStyleCnt="14"/>
      <dgm:spPr/>
    </dgm:pt>
    <dgm:pt modelId="{CD047C16-CFE7-6F45-99D1-680BBCA342E7}" type="pres">
      <dgm:prSet presAssocID="{26CD68FB-5A6D-1748-9363-DBFC58DEA06E}" presName="chevron2" presStyleLbl="alignNode1" presStyleIdx="1" presStyleCnt="14"/>
      <dgm:spPr/>
    </dgm:pt>
    <dgm:pt modelId="{C119B75C-7E74-5143-B49D-8838CE0E2D61}" type="pres">
      <dgm:prSet presAssocID="{26CD68FB-5A6D-1748-9363-DBFC58DEA06E}" presName="chevron3" presStyleLbl="alignNode1" presStyleIdx="2" presStyleCnt="14"/>
      <dgm:spPr/>
    </dgm:pt>
    <dgm:pt modelId="{B2FAEBD5-29CE-BD40-AF4E-4AA6ED475BAD}" type="pres">
      <dgm:prSet presAssocID="{26CD68FB-5A6D-1748-9363-DBFC58DEA06E}" presName="chevron4" presStyleLbl="alignNode1" presStyleIdx="3" presStyleCnt="14"/>
      <dgm:spPr/>
    </dgm:pt>
    <dgm:pt modelId="{0A044432-5837-DE45-A860-60A89952D904}" type="pres">
      <dgm:prSet presAssocID="{26CD68FB-5A6D-1748-9363-DBFC58DEA06E}" presName="chevron5" presStyleLbl="alignNode1" presStyleIdx="4" presStyleCnt="14"/>
      <dgm:spPr/>
    </dgm:pt>
    <dgm:pt modelId="{C79C2465-BF95-D240-B1FA-672B228F5D56}" type="pres">
      <dgm:prSet presAssocID="{26CD68FB-5A6D-1748-9363-DBFC58DEA06E}" presName="chevron6" presStyleLbl="alignNode1" presStyleIdx="5" presStyleCnt="14"/>
      <dgm:spPr/>
    </dgm:pt>
    <dgm:pt modelId="{ED87DA4B-1C90-4446-84E0-33DD58469B11}" type="pres">
      <dgm:prSet presAssocID="{26CD68FB-5A6D-1748-9363-DBFC58DEA06E}" presName="chevron7" presStyleLbl="alignNode1" presStyleIdx="6" presStyleCnt="14"/>
      <dgm:spPr/>
    </dgm:pt>
    <dgm:pt modelId="{A095C647-882D-E844-B81A-A183D6FA658C}" type="pres">
      <dgm:prSet presAssocID="{26CD68FB-5A6D-1748-9363-DBFC58DEA06E}" presName="childtext" presStyleLbl="solidFgAcc1" presStyleIdx="0" presStyleCnt="2">
        <dgm:presLayoutVars>
          <dgm:chMax/>
          <dgm:chPref val="0"/>
          <dgm:bulletEnabled val="1"/>
        </dgm:presLayoutVars>
      </dgm:prSet>
      <dgm:spPr/>
      <dgm:t>
        <a:bodyPr/>
        <a:lstStyle/>
        <a:p>
          <a:endParaRPr lang="en-US"/>
        </a:p>
      </dgm:t>
    </dgm:pt>
    <dgm:pt modelId="{5AEE0AA7-BA1B-6748-8322-CF60AA1CF02C}" type="pres">
      <dgm:prSet presAssocID="{600658E6-0586-0441-A62D-4A6CB43D63FD}" presName="sibTrans" presStyleCnt="0"/>
      <dgm:spPr/>
    </dgm:pt>
    <dgm:pt modelId="{71CBF23E-DF69-164D-AA38-AD48ABA9AA98}" type="pres">
      <dgm:prSet presAssocID="{2AA106B5-47DF-F942-AD9E-F08C508FB7CB}" presName="parenttextcomposite" presStyleCnt="0"/>
      <dgm:spPr/>
    </dgm:pt>
    <dgm:pt modelId="{AE28114C-2093-A642-9F36-A8F3218B1572}" type="pres">
      <dgm:prSet presAssocID="{2AA106B5-47DF-F942-AD9E-F08C508FB7CB}" presName="parenttext" presStyleLbl="revTx" presStyleIdx="1" presStyleCnt="2">
        <dgm:presLayoutVars>
          <dgm:chMax/>
          <dgm:chPref val="2"/>
          <dgm:bulletEnabled val="1"/>
        </dgm:presLayoutVars>
      </dgm:prSet>
      <dgm:spPr/>
      <dgm:t>
        <a:bodyPr/>
        <a:lstStyle/>
        <a:p>
          <a:endParaRPr lang="en-US"/>
        </a:p>
      </dgm:t>
    </dgm:pt>
    <dgm:pt modelId="{EE19C4BF-EE58-0641-828C-1D039714011D}" type="pres">
      <dgm:prSet presAssocID="{2AA106B5-47DF-F942-AD9E-F08C508FB7CB}" presName="composite" presStyleCnt="0"/>
      <dgm:spPr/>
    </dgm:pt>
    <dgm:pt modelId="{4DAD9AB4-C783-BC4C-9585-16FF4B39140F}" type="pres">
      <dgm:prSet presAssocID="{2AA106B5-47DF-F942-AD9E-F08C508FB7CB}" presName="chevron1" presStyleLbl="alignNode1" presStyleIdx="7" presStyleCnt="14"/>
      <dgm:spPr/>
    </dgm:pt>
    <dgm:pt modelId="{7442E9E6-65B0-3B40-9FF6-CCE431FBF4D6}" type="pres">
      <dgm:prSet presAssocID="{2AA106B5-47DF-F942-AD9E-F08C508FB7CB}" presName="chevron2" presStyleLbl="alignNode1" presStyleIdx="8" presStyleCnt="14"/>
      <dgm:spPr/>
    </dgm:pt>
    <dgm:pt modelId="{9CE616C9-8482-0E4B-B0C2-CD2EB78438D6}" type="pres">
      <dgm:prSet presAssocID="{2AA106B5-47DF-F942-AD9E-F08C508FB7CB}" presName="chevron3" presStyleLbl="alignNode1" presStyleIdx="9" presStyleCnt="14"/>
      <dgm:spPr/>
    </dgm:pt>
    <dgm:pt modelId="{900D6C34-B0C7-9745-9638-BE190B95ACF6}" type="pres">
      <dgm:prSet presAssocID="{2AA106B5-47DF-F942-AD9E-F08C508FB7CB}" presName="chevron4" presStyleLbl="alignNode1" presStyleIdx="10" presStyleCnt="14"/>
      <dgm:spPr/>
    </dgm:pt>
    <dgm:pt modelId="{CEFDD24C-C3BC-E544-A39E-F64A6EE9E335}" type="pres">
      <dgm:prSet presAssocID="{2AA106B5-47DF-F942-AD9E-F08C508FB7CB}" presName="chevron5" presStyleLbl="alignNode1" presStyleIdx="11" presStyleCnt="14"/>
      <dgm:spPr/>
    </dgm:pt>
    <dgm:pt modelId="{A1305929-A4C4-EE42-B2B3-335F07EEC096}" type="pres">
      <dgm:prSet presAssocID="{2AA106B5-47DF-F942-AD9E-F08C508FB7CB}" presName="chevron6" presStyleLbl="alignNode1" presStyleIdx="12" presStyleCnt="14"/>
      <dgm:spPr/>
    </dgm:pt>
    <dgm:pt modelId="{9CA96A49-6952-B340-BAE6-F524F91617CA}" type="pres">
      <dgm:prSet presAssocID="{2AA106B5-47DF-F942-AD9E-F08C508FB7CB}" presName="chevron7" presStyleLbl="alignNode1" presStyleIdx="13" presStyleCnt="14"/>
      <dgm:spPr/>
    </dgm:pt>
    <dgm:pt modelId="{11A6AE6C-E6D4-5D48-BB76-0A8B6221080E}" type="pres">
      <dgm:prSet presAssocID="{2AA106B5-47DF-F942-AD9E-F08C508FB7CB}" presName="childtext" presStyleLbl="solidFgAcc1" presStyleIdx="1" presStyleCnt="2">
        <dgm:presLayoutVars>
          <dgm:chMax/>
          <dgm:chPref val="0"/>
          <dgm:bulletEnabled val="1"/>
        </dgm:presLayoutVars>
      </dgm:prSet>
      <dgm:spPr/>
      <dgm:t>
        <a:bodyPr/>
        <a:lstStyle/>
        <a:p>
          <a:endParaRPr lang="en-US"/>
        </a:p>
      </dgm:t>
    </dgm:pt>
  </dgm:ptLst>
  <dgm:cxnLst>
    <dgm:cxn modelId="{1028FC82-668E-FF4D-8643-854AFE33A672}" type="presOf" srcId="{2AA106B5-47DF-F942-AD9E-F08C508FB7CB}" destId="{AE28114C-2093-A642-9F36-A8F3218B1572}" srcOrd="0" destOrd="0" presId="urn:microsoft.com/office/officeart/2008/layout/VerticalAccentList"/>
    <dgm:cxn modelId="{2ABFDE3E-034D-4249-B08C-93779DBCDBA3}" type="presOf" srcId="{60B5808B-ADD7-714B-8474-130492698FBB}" destId="{A095C647-882D-E844-B81A-A183D6FA658C}" srcOrd="0" destOrd="0" presId="urn:microsoft.com/office/officeart/2008/layout/VerticalAccentList"/>
    <dgm:cxn modelId="{448B4F16-20B8-3A4F-9625-91D358B058EA}" srcId="{EDD02CE4-6E0F-4440-9F18-39A01E870E74}" destId="{2AA106B5-47DF-F942-AD9E-F08C508FB7CB}" srcOrd="1" destOrd="0" parTransId="{96C58C7A-1796-534A-8E09-522D3AD9214A}" sibTransId="{2D2693F0-97DB-0642-93F3-D86FA44DC8C6}"/>
    <dgm:cxn modelId="{9B3925C4-19FD-8F4F-B619-0F980942624A}" srcId="{2AA106B5-47DF-F942-AD9E-F08C508FB7CB}" destId="{3D12389C-09B3-FE43-B911-9A74228EF0DA}" srcOrd="0" destOrd="0" parTransId="{3D33C13D-6FE8-D649-AC60-47BC5E92631A}" sibTransId="{88E9024C-5545-1540-B1C7-DF2C316235C3}"/>
    <dgm:cxn modelId="{DB5DAA11-9FD8-6341-B3D3-AC5114710EEE}" type="presOf" srcId="{26CD68FB-5A6D-1748-9363-DBFC58DEA06E}" destId="{7A01FE44-9417-A74C-9673-CD987B951F9A}" srcOrd="0" destOrd="0" presId="urn:microsoft.com/office/officeart/2008/layout/VerticalAccentList"/>
    <dgm:cxn modelId="{C998C274-1FD6-8C4C-BA03-24FF7923F18D}" type="presOf" srcId="{3D12389C-09B3-FE43-B911-9A74228EF0DA}" destId="{11A6AE6C-E6D4-5D48-BB76-0A8B6221080E}" srcOrd="0" destOrd="0" presId="urn:microsoft.com/office/officeart/2008/layout/VerticalAccentList"/>
    <dgm:cxn modelId="{8107A76E-161B-904F-B4F0-500491AA6B78}" srcId="{26CD68FB-5A6D-1748-9363-DBFC58DEA06E}" destId="{60B5808B-ADD7-714B-8474-130492698FBB}" srcOrd="0" destOrd="0" parTransId="{95172535-A029-4C43-AB27-21CBA9407DED}" sibTransId="{4848ADA7-BE31-E04E-A044-40549ADA063C}"/>
    <dgm:cxn modelId="{150EBCA8-1718-2A41-885B-F364A1EE2B25}" srcId="{EDD02CE4-6E0F-4440-9F18-39A01E870E74}" destId="{26CD68FB-5A6D-1748-9363-DBFC58DEA06E}" srcOrd="0" destOrd="0" parTransId="{44FD59DB-0EE4-9542-8270-6E95300CAD34}" sibTransId="{600658E6-0586-0441-A62D-4A6CB43D63FD}"/>
    <dgm:cxn modelId="{6888255F-925C-B64F-B645-0480589F21BF}" type="presOf" srcId="{EDD02CE4-6E0F-4440-9F18-39A01E870E74}" destId="{80ACE6D7-5764-1E4E-9625-BA7DD4DBD886}" srcOrd="0" destOrd="0" presId="urn:microsoft.com/office/officeart/2008/layout/VerticalAccentList"/>
    <dgm:cxn modelId="{3294E611-29E9-ED43-B120-85226CFCFA9F}" type="presParOf" srcId="{80ACE6D7-5764-1E4E-9625-BA7DD4DBD886}" destId="{CA954578-F911-974C-8CDE-A7BB9BEB77ED}" srcOrd="0" destOrd="0" presId="urn:microsoft.com/office/officeart/2008/layout/VerticalAccentList"/>
    <dgm:cxn modelId="{D8DD1747-EE10-4746-B4C5-A486EFE419EB}" type="presParOf" srcId="{CA954578-F911-974C-8CDE-A7BB9BEB77ED}" destId="{7A01FE44-9417-A74C-9673-CD987B951F9A}" srcOrd="0" destOrd="0" presId="urn:microsoft.com/office/officeart/2008/layout/VerticalAccentList"/>
    <dgm:cxn modelId="{6BC8AD0C-05CB-9E41-878E-9CD39B30A788}" type="presParOf" srcId="{80ACE6D7-5764-1E4E-9625-BA7DD4DBD886}" destId="{8739848C-BC28-B449-B779-6E1B42356DE3}" srcOrd="1" destOrd="0" presId="urn:microsoft.com/office/officeart/2008/layout/VerticalAccentList"/>
    <dgm:cxn modelId="{82C69E70-709D-0F4C-A0DD-B46B61C24ABD}" type="presParOf" srcId="{8739848C-BC28-B449-B779-6E1B42356DE3}" destId="{9A453FA0-6DAC-CA42-8812-E7BF92946A44}" srcOrd="0" destOrd="0" presId="urn:microsoft.com/office/officeart/2008/layout/VerticalAccentList"/>
    <dgm:cxn modelId="{0771ED42-6AE0-884F-928D-741D0E8E9E73}" type="presParOf" srcId="{8739848C-BC28-B449-B779-6E1B42356DE3}" destId="{CD047C16-CFE7-6F45-99D1-680BBCA342E7}" srcOrd="1" destOrd="0" presId="urn:microsoft.com/office/officeart/2008/layout/VerticalAccentList"/>
    <dgm:cxn modelId="{A71AD3C0-2B01-6E42-8059-F9755B5B41D3}" type="presParOf" srcId="{8739848C-BC28-B449-B779-6E1B42356DE3}" destId="{C119B75C-7E74-5143-B49D-8838CE0E2D61}" srcOrd="2" destOrd="0" presId="urn:microsoft.com/office/officeart/2008/layout/VerticalAccentList"/>
    <dgm:cxn modelId="{DBC77D30-42B4-9C4F-934D-EB855320BF36}" type="presParOf" srcId="{8739848C-BC28-B449-B779-6E1B42356DE3}" destId="{B2FAEBD5-29CE-BD40-AF4E-4AA6ED475BAD}" srcOrd="3" destOrd="0" presId="urn:microsoft.com/office/officeart/2008/layout/VerticalAccentList"/>
    <dgm:cxn modelId="{CE5E4CCD-9DF3-DE47-AB57-43376A8543B7}" type="presParOf" srcId="{8739848C-BC28-B449-B779-6E1B42356DE3}" destId="{0A044432-5837-DE45-A860-60A89952D904}" srcOrd="4" destOrd="0" presId="urn:microsoft.com/office/officeart/2008/layout/VerticalAccentList"/>
    <dgm:cxn modelId="{F0DC9CC1-94F7-DA4A-A1F6-86A06F9A6C8B}" type="presParOf" srcId="{8739848C-BC28-B449-B779-6E1B42356DE3}" destId="{C79C2465-BF95-D240-B1FA-672B228F5D56}" srcOrd="5" destOrd="0" presId="urn:microsoft.com/office/officeart/2008/layout/VerticalAccentList"/>
    <dgm:cxn modelId="{BCB99BEA-7D4D-3B45-B895-6A3280BE7F52}" type="presParOf" srcId="{8739848C-BC28-B449-B779-6E1B42356DE3}" destId="{ED87DA4B-1C90-4446-84E0-33DD58469B11}" srcOrd="6" destOrd="0" presId="urn:microsoft.com/office/officeart/2008/layout/VerticalAccentList"/>
    <dgm:cxn modelId="{1FD44876-93E5-5B45-906A-EF3B17347A51}" type="presParOf" srcId="{8739848C-BC28-B449-B779-6E1B42356DE3}" destId="{A095C647-882D-E844-B81A-A183D6FA658C}" srcOrd="7" destOrd="0" presId="urn:microsoft.com/office/officeart/2008/layout/VerticalAccentList"/>
    <dgm:cxn modelId="{98883C40-CCEF-F541-A157-3C2DBB47F7AC}" type="presParOf" srcId="{80ACE6D7-5764-1E4E-9625-BA7DD4DBD886}" destId="{5AEE0AA7-BA1B-6748-8322-CF60AA1CF02C}" srcOrd="2" destOrd="0" presId="urn:microsoft.com/office/officeart/2008/layout/VerticalAccentList"/>
    <dgm:cxn modelId="{40B2784A-19F6-5E45-AB60-40675055BE57}" type="presParOf" srcId="{80ACE6D7-5764-1E4E-9625-BA7DD4DBD886}" destId="{71CBF23E-DF69-164D-AA38-AD48ABA9AA98}" srcOrd="3" destOrd="0" presId="urn:microsoft.com/office/officeart/2008/layout/VerticalAccentList"/>
    <dgm:cxn modelId="{2D3F6A2D-DEA8-A742-BE22-29F222D30A85}" type="presParOf" srcId="{71CBF23E-DF69-164D-AA38-AD48ABA9AA98}" destId="{AE28114C-2093-A642-9F36-A8F3218B1572}" srcOrd="0" destOrd="0" presId="urn:microsoft.com/office/officeart/2008/layout/VerticalAccentList"/>
    <dgm:cxn modelId="{BFC2747B-F30C-E845-B3D0-44669F173AFB}" type="presParOf" srcId="{80ACE6D7-5764-1E4E-9625-BA7DD4DBD886}" destId="{EE19C4BF-EE58-0641-828C-1D039714011D}" srcOrd="4" destOrd="0" presId="urn:microsoft.com/office/officeart/2008/layout/VerticalAccentList"/>
    <dgm:cxn modelId="{BA474F54-10E7-F44E-814E-523DDC85A225}" type="presParOf" srcId="{EE19C4BF-EE58-0641-828C-1D039714011D}" destId="{4DAD9AB4-C783-BC4C-9585-16FF4B39140F}" srcOrd="0" destOrd="0" presId="urn:microsoft.com/office/officeart/2008/layout/VerticalAccentList"/>
    <dgm:cxn modelId="{B1301729-1C4D-D646-BBE6-AFAB0A6294C4}" type="presParOf" srcId="{EE19C4BF-EE58-0641-828C-1D039714011D}" destId="{7442E9E6-65B0-3B40-9FF6-CCE431FBF4D6}" srcOrd="1" destOrd="0" presId="urn:microsoft.com/office/officeart/2008/layout/VerticalAccentList"/>
    <dgm:cxn modelId="{21EE2425-7191-8B40-B829-E995610A381E}" type="presParOf" srcId="{EE19C4BF-EE58-0641-828C-1D039714011D}" destId="{9CE616C9-8482-0E4B-B0C2-CD2EB78438D6}" srcOrd="2" destOrd="0" presId="urn:microsoft.com/office/officeart/2008/layout/VerticalAccentList"/>
    <dgm:cxn modelId="{4769B019-518C-DF44-80E9-2D3EF808FBEE}" type="presParOf" srcId="{EE19C4BF-EE58-0641-828C-1D039714011D}" destId="{900D6C34-B0C7-9745-9638-BE190B95ACF6}" srcOrd="3" destOrd="0" presId="urn:microsoft.com/office/officeart/2008/layout/VerticalAccentList"/>
    <dgm:cxn modelId="{27B66E71-E850-E845-80CD-2ACFBDAF294E}" type="presParOf" srcId="{EE19C4BF-EE58-0641-828C-1D039714011D}" destId="{CEFDD24C-C3BC-E544-A39E-F64A6EE9E335}" srcOrd="4" destOrd="0" presId="urn:microsoft.com/office/officeart/2008/layout/VerticalAccentList"/>
    <dgm:cxn modelId="{8E40E29F-0089-A646-BD14-75ECE1418794}" type="presParOf" srcId="{EE19C4BF-EE58-0641-828C-1D039714011D}" destId="{A1305929-A4C4-EE42-B2B3-335F07EEC096}" srcOrd="5" destOrd="0" presId="urn:microsoft.com/office/officeart/2008/layout/VerticalAccentList"/>
    <dgm:cxn modelId="{C9A55BAB-76AB-DD46-8422-92D94CD54109}" type="presParOf" srcId="{EE19C4BF-EE58-0641-828C-1D039714011D}" destId="{9CA96A49-6952-B340-BAE6-F524F91617CA}" srcOrd="6" destOrd="0" presId="urn:microsoft.com/office/officeart/2008/layout/VerticalAccentList"/>
    <dgm:cxn modelId="{9474857C-CAF0-4242-A869-303295C44E78}" type="presParOf" srcId="{EE19C4BF-EE58-0641-828C-1D039714011D}" destId="{11A6AE6C-E6D4-5D48-BB76-0A8B6221080E}"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C7337C-A850-DC47-9343-02F06A0EB1DA}" type="datetimeFigureOut">
              <a:rPr lang="en-US" smtClean="0"/>
              <a:t>8/26/2016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088A6-FE3B-354B-B5E6-C1C65D9938C9}" type="slidenum">
              <a:rPr lang="en-US" smtClean="0"/>
              <a:t>‹#›</a:t>
            </a:fld>
            <a:endParaRPr lang="en-US"/>
          </a:p>
        </p:txBody>
      </p:sp>
    </p:spTree>
    <p:extLst>
      <p:ext uri="{BB962C8B-B14F-4D97-AF65-F5344CB8AC3E}">
        <p14:creationId xmlns:p14="http://schemas.microsoft.com/office/powerpoint/2010/main" val="157211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10-18 months</a:t>
            </a:r>
          </a:p>
          <a:p>
            <a:endParaRPr lang="en-US" dirty="0" smtClean="0"/>
          </a:p>
          <a:p>
            <a:r>
              <a:rPr lang="en-US" dirty="0" smtClean="0"/>
              <a:t>In</a:t>
            </a:r>
            <a:r>
              <a:rPr lang="en-US" baseline="0" dirty="0" smtClean="0"/>
              <a:t> terms of optimal outcome has to be 18 months per year to catch up to td</a:t>
            </a:r>
          </a:p>
          <a:p>
            <a:endParaRPr lang="en-US" dirty="0"/>
          </a:p>
        </p:txBody>
      </p:sp>
      <p:sp>
        <p:nvSpPr>
          <p:cNvPr id="4" name="Slide Number Placeholder 3"/>
          <p:cNvSpPr>
            <a:spLocks noGrp="1"/>
          </p:cNvSpPr>
          <p:nvPr>
            <p:ph type="sldNum" sz="quarter" idx="10"/>
          </p:nvPr>
        </p:nvSpPr>
        <p:spPr/>
        <p:txBody>
          <a:bodyPr/>
          <a:lstStyle/>
          <a:p>
            <a:fld id="{6B7088A6-FE3B-354B-B5E6-C1C65D9938C9}" type="slidenum">
              <a:rPr lang="en-US" smtClean="0"/>
              <a:t>8</a:t>
            </a:fld>
            <a:endParaRPr lang="en-US"/>
          </a:p>
        </p:txBody>
      </p:sp>
    </p:spTree>
    <p:extLst>
      <p:ext uri="{BB962C8B-B14F-4D97-AF65-F5344CB8AC3E}">
        <p14:creationId xmlns:p14="http://schemas.microsoft.com/office/powerpoint/2010/main" val="786804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Significant intellectual disabilities at 19 were predicted by age 2 about 85% of the time from VIQ and NVIQ scores together, though</a:t>
            </a:r>
          </a:p>
          <a:p>
            <a:r>
              <a:rPr lang="en-US" sz="1200" b="0" i="0" u="none" strike="noStrike" kern="1200" baseline="0" dirty="0" smtClean="0">
                <a:solidFill>
                  <a:schemeClr val="tx1"/>
                </a:solidFill>
                <a:latin typeface="+mn-lt"/>
                <a:ea typeface="+mn-ea"/>
                <a:cs typeface="+mn-cs"/>
              </a:rPr>
              <a:t>prediction of young adult outcome for youths with average or higher intelligence was more complex</a:t>
            </a:r>
            <a:endParaRPr lang="en-US" dirty="0"/>
          </a:p>
        </p:txBody>
      </p:sp>
      <p:sp>
        <p:nvSpPr>
          <p:cNvPr id="4" name="Slide Number Placeholder 3"/>
          <p:cNvSpPr>
            <a:spLocks noGrp="1"/>
          </p:cNvSpPr>
          <p:nvPr>
            <p:ph type="sldNum" sz="quarter" idx="10"/>
          </p:nvPr>
        </p:nvSpPr>
        <p:spPr/>
        <p:txBody>
          <a:bodyPr/>
          <a:lstStyle/>
          <a:p>
            <a:fld id="{6B7088A6-FE3B-354B-B5E6-C1C65D9938C9}" type="slidenum">
              <a:rPr lang="en-US" smtClean="0"/>
              <a:t>49</a:t>
            </a:fld>
            <a:endParaRPr lang="en-US"/>
          </a:p>
        </p:txBody>
      </p:sp>
    </p:spTree>
    <p:extLst>
      <p:ext uri="{BB962C8B-B14F-4D97-AF65-F5344CB8AC3E}">
        <p14:creationId xmlns:p14="http://schemas.microsoft.com/office/powerpoint/2010/main" val="312743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Yet at 2, Very Positive Outcome youths did not differ phenotypically from the Cognitively Able ASD group</a:t>
            </a:r>
            <a:r>
              <a:rPr lang="en-US" smtClean="0"/>
              <a:t>. These </a:t>
            </a:r>
            <a:r>
              <a:rPr lang="en-US" dirty="0" smtClean="0"/>
              <a:t>findings, while speculative given the small sample size, invite professionals and caregivers to consider the importance of early family participation in intervention for intellectually able children with ASD despite their milder degree of impairment.” </a:t>
            </a:r>
            <a:endParaRPr lang="en-US" dirty="0"/>
          </a:p>
        </p:txBody>
      </p:sp>
      <p:sp>
        <p:nvSpPr>
          <p:cNvPr id="4" name="Slide Number Placeholder 3"/>
          <p:cNvSpPr>
            <a:spLocks noGrp="1"/>
          </p:cNvSpPr>
          <p:nvPr>
            <p:ph type="sldNum" sz="quarter" idx="10"/>
          </p:nvPr>
        </p:nvSpPr>
        <p:spPr/>
        <p:txBody>
          <a:bodyPr/>
          <a:lstStyle/>
          <a:p>
            <a:fld id="{6B7088A6-FE3B-354B-B5E6-C1C65D9938C9}" type="slidenum">
              <a:rPr lang="en-US" smtClean="0"/>
              <a:t>50</a:t>
            </a:fld>
            <a:endParaRPr lang="en-US"/>
          </a:p>
        </p:txBody>
      </p:sp>
    </p:spTree>
    <p:extLst>
      <p:ext uri="{BB962C8B-B14F-4D97-AF65-F5344CB8AC3E}">
        <p14:creationId xmlns:p14="http://schemas.microsoft.com/office/powerpoint/2010/main" val="620363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088A6-FE3B-354B-B5E6-C1C65D9938C9}" type="slidenum">
              <a:rPr lang="en-US" smtClean="0"/>
              <a:t>32</a:t>
            </a:fld>
            <a:endParaRPr lang="en-US"/>
          </a:p>
        </p:txBody>
      </p:sp>
    </p:spTree>
    <p:extLst>
      <p:ext uri="{BB962C8B-B14F-4D97-AF65-F5344CB8AC3E}">
        <p14:creationId xmlns:p14="http://schemas.microsoft.com/office/powerpoint/2010/main" val="2111194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Anderson, Lord,</a:t>
            </a:r>
            <a:r>
              <a:rPr lang="en-US" baseline="0" dirty="0" smtClean="0"/>
              <a:t> Liang 2014</a:t>
            </a:r>
            <a:endParaRPr lang="en-US" dirty="0"/>
          </a:p>
        </p:txBody>
      </p:sp>
      <p:sp>
        <p:nvSpPr>
          <p:cNvPr id="4" name="Slide Number Placeholder 3"/>
          <p:cNvSpPr>
            <a:spLocks noGrp="1"/>
          </p:cNvSpPr>
          <p:nvPr>
            <p:ph type="sldNum" sz="quarter" idx="10"/>
          </p:nvPr>
        </p:nvSpPr>
        <p:spPr/>
        <p:txBody>
          <a:bodyPr/>
          <a:lstStyle/>
          <a:p>
            <a:fld id="{6B7088A6-FE3B-354B-B5E6-C1C65D9938C9}" type="slidenum">
              <a:rPr lang="en-US" smtClean="0"/>
              <a:t>33</a:t>
            </a:fld>
            <a:endParaRPr lang="en-US"/>
          </a:p>
        </p:txBody>
      </p:sp>
    </p:spTree>
    <p:extLst>
      <p:ext uri="{BB962C8B-B14F-4D97-AF65-F5344CB8AC3E}">
        <p14:creationId xmlns:p14="http://schemas.microsoft.com/office/powerpoint/2010/main" val="625937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think this may be that different symptoms will have varying severity for moderate and rapid</a:t>
            </a:r>
            <a:endParaRPr lang="en-US" dirty="0" smtClean="0"/>
          </a:p>
          <a:p>
            <a:endParaRPr lang="en-US" dirty="0"/>
          </a:p>
        </p:txBody>
      </p:sp>
      <p:sp>
        <p:nvSpPr>
          <p:cNvPr id="4" name="Slide Number Placeholder 3"/>
          <p:cNvSpPr>
            <a:spLocks noGrp="1"/>
          </p:cNvSpPr>
          <p:nvPr>
            <p:ph type="sldNum" sz="quarter" idx="10"/>
          </p:nvPr>
        </p:nvSpPr>
        <p:spPr/>
        <p:txBody>
          <a:bodyPr/>
          <a:lstStyle/>
          <a:p>
            <a:fld id="{6B7088A6-FE3B-354B-B5E6-C1C65D9938C9}" type="slidenum">
              <a:rPr lang="en-US" smtClean="0"/>
              <a:t>35</a:t>
            </a:fld>
            <a:endParaRPr lang="en-US"/>
          </a:p>
        </p:txBody>
      </p:sp>
    </p:spTree>
    <p:extLst>
      <p:ext uri="{BB962C8B-B14F-4D97-AF65-F5344CB8AC3E}">
        <p14:creationId xmlns:p14="http://schemas.microsoft.com/office/powerpoint/2010/main" val="1112737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Lord et al. 2006; they followed children with a diagnosis of</a:t>
            </a:r>
          </a:p>
          <a:p>
            <a:r>
              <a:rPr lang="en-US" sz="1200" b="0" i="0" u="none" strike="noStrike" kern="1200" baseline="0" dirty="0" smtClean="0">
                <a:solidFill>
                  <a:schemeClr val="tx1"/>
                </a:solidFill>
                <a:latin typeface="+mn-lt"/>
                <a:ea typeface="+mn-ea"/>
                <a:cs typeface="+mn-cs"/>
              </a:rPr>
              <a:t>either PDD-NOS or Autistic Disorder from age 4 years to</a:t>
            </a:r>
          </a:p>
          <a:p>
            <a:r>
              <a:rPr lang="en-US" sz="1200" b="0" i="0" u="none" strike="noStrike" kern="1200" baseline="0" dirty="0" smtClean="0">
                <a:solidFill>
                  <a:schemeClr val="tx1"/>
                </a:solidFill>
                <a:latin typeface="+mn-lt"/>
                <a:ea typeface="+mn-ea"/>
                <a:cs typeface="+mn-cs"/>
              </a:rPr>
              <a:t>age eight or nine. Only one child with Autistic Disorder lost</a:t>
            </a:r>
          </a:p>
          <a:p>
            <a:r>
              <a:rPr lang="en-US" sz="1200" b="0" i="0" u="none" strike="noStrike" kern="1200" baseline="0" dirty="0" smtClean="0">
                <a:solidFill>
                  <a:schemeClr val="tx1"/>
                </a:solidFill>
                <a:latin typeface="+mn-lt"/>
                <a:ea typeface="+mn-ea"/>
                <a:cs typeface="+mn-cs"/>
              </a:rPr>
              <a:t>the diagnosis by age 9 years, whereas almost half of the</a:t>
            </a:r>
          </a:p>
          <a:p>
            <a:r>
              <a:rPr lang="en-US" sz="1200" b="0" i="0" u="none" strike="noStrike" kern="1200" baseline="0" dirty="0" smtClean="0">
                <a:solidFill>
                  <a:schemeClr val="tx1"/>
                </a:solidFill>
                <a:latin typeface="+mn-lt"/>
                <a:ea typeface="+mn-ea"/>
                <a:cs typeface="+mn-cs"/>
              </a:rPr>
              <a:t>children with PDD-NOS lost the diagnosis.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It seems that</a:t>
            </a:r>
          </a:p>
          <a:p>
            <a:r>
              <a:rPr lang="en-US" sz="1200" b="0" i="0" u="none" strike="noStrike" kern="1200" baseline="0" dirty="0" smtClean="0">
                <a:solidFill>
                  <a:schemeClr val="tx1"/>
                </a:solidFill>
                <a:latin typeface="+mn-lt"/>
                <a:ea typeface="+mn-ea"/>
                <a:cs typeface="+mn-cs"/>
              </a:rPr>
              <a:t>although overall severity of symptomatology, especially</a:t>
            </a:r>
          </a:p>
          <a:p>
            <a:r>
              <a:rPr lang="en-US" sz="1200" b="0" i="0" u="none" strike="noStrike" kern="1200" baseline="0" dirty="0" smtClean="0">
                <a:solidFill>
                  <a:schemeClr val="tx1"/>
                </a:solidFill>
                <a:latin typeface="+mn-lt"/>
                <a:ea typeface="+mn-ea"/>
                <a:cs typeface="+mn-cs"/>
              </a:rPr>
              <a:t>in social interaction and communication, is a</a:t>
            </a:r>
          </a:p>
          <a:p>
            <a:r>
              <a:rPr lang="en-US" sz="1200" b="0" i="0" u="none" strike="noStrike" kern="1200" baseline="0" dirty="0" smtClean="0">
                <a:solidFill>
                  <a:schemeClr val="tx1"/>
                </a:solidFill>
                <a:latin typeface="+mn-lt"/>
                <a:ea typeface="+mn-ea"/>
                <a:cs typeface="+mn-cs"/>
              </a:rPr>
              <a:t>poor predictor of the potential for recovery, showing</a:t>
            </a:r>
          </a:p>
          <a:p>
            <a:r>
              <a:rPr lang="en-US" sz="1200" b="0" i="0" u="none" strike="noStrike" kern="1200" baseline="0" dirty="0" smtClean="0">
                <a:solidFill>
                  <a:schemeClr val="tx1"/>
                </a:solidFill>
                <a:latin typeface="+mn-lt"/>
                <a:ea typeface="+mn-ea"/>
                <a:cs typeface="+mn-cs"/>
              </a:rPr>
              <a:t>the full picture of autism, including repetitive behavior</a:t>
            </a:r>
          </a:p>
          <a:p>
            <a:r>
              <a:rPr lang="en-US" sz="1200" b="0" i="0" u="none" strike="noStrike" kern="1200" baseline="0" dirty="0" smtClean="0">
                <a:solidFill>
                  <a:schemeClr val="tx1"/>
                </a:solidFill>
                <a:latin typeface="+mn-lt"/>
                <a:ea typeface="+mn-ea"/>
                <a:cs typeface="+mn-cs"/>
              </a:rPr>
              <a:t>or resistance to change, may be relatively more</a:t>
            </a:r>
          </a:p>
          <a:p>
            <a:r>
              <a:rPr lang="en-US" sz="1200" b="0" i="0" u="none" strike="noStrike" kern="1200" baseline="0" dirty="0" smtClean="0">
                <a:solidFill>
                  <a:schemeClr val="tx1"/>
                </a:solidFill>
                <a:latin typeface="+mn-lt"/>
                <a:ea typeface="+mn-ea"/>
                <a:cs typeface="+mn-cs"/>
              </a:rPr>
              <a:t>Predictive. However, it should be noted that half of</a:t>
            </a:r>
          </a:p>
          <a:p>
            <a:r>
              <a:rPr lang="en-US" sz="1200" b="0" i="0" u="none" strike="noStrike" kern="1200" baseline="0" dirty="0" smtClean="0">
                <a:solidFill>
                  <a:schemeClr val="tx1"/>
                </a:solidFill>
                <a:latin typeface="+mn-lt"/>
                <a:ea typeface="+mn-ea"/>
                <a:cs typeface="+mn-cs"/>
              </a:rPr>
              <a:t>the children who lost their diagnosis did in fact</a:t>
            </a:r>
          </a:p>
          <a:p>
            <a:r>
              <a:rPr lang="en-US" sz="1200" b="0" i="0" u="none" strike="noStrike" kern="1200" baseline="0" dirty="0" smtClean="0">
                <a:solidFill>
                  <a:schemeClr val="tx1"/>
                </a:solidFill>
                <a:latin typeface="+mn-lt"/>
                <a:ea typeface="+mn-ea"/>
                <a:cs typeface="+mn-cs"/>
              </a:rPr>
              <a:t>demonstrate some repetitive behavior at Time 1. Firm</a:t>
            </a:r>
          </a:p>
          <a:p>
            <a:r>
              <a:rPr lang="en-US" sz="1200" b="0" i="0" u="none" strike="noStrike" kern="1200" baseline="0" dirty="0" smtClean="0">
                <a:solidFill>
                  <a:schemeClr val="tx1"/>
                </a:solidFill>
                <a:latin typeface="+mn-lt"/>
                <a:ea typeface="+mn-ea"/>
                <a:cs typeface="+mn-cs"/>
              </a:rPr>
              <a:t>conclusions about this issue must await studies of</a:t>
            </a:r>
          </a:p>
          <a:p>
            <a:r>
              <a:rPr lang="en-US" sz="1200" b="0" i="0" u="none" strike="noStrike" kern="1200" baseline="0" dirty="0" smtClean="0">
                <a:solidFill>
                  <a:schemeClr val="tx1"/>
                </a:solidFill>
                <a:latin typeface="+mn-lt"/>
                <a:ea typeface="+mn-ea"/>
                <a:cs typeface="+mn-cs"/>
              </a:rPr>
              <a:t>larger samples of children</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Also the possibility that some symptoms are good</a:t>
            </a:r>
            <a:r>
              <a:rPr lang="is-IS" sz="1200" b="0" i="0" u="none" strike="noStrike" kern="1200" baseline="0" dirty="0" smtClean="0">
                <a:solidFill>
                  <a:schemeClr val="tx1"/>
                </a:solidFill>
                <a:latin typeface="+mn-lt"/>
                <a:ea typeface="+mn-ea"/>
                <a:cs typeface="+mn-cs"/>
              </a:rPr>
              <a:t>…because only a certain cognitive level individual could display that symptom</a:t>
            </a:r>
            <a:endParaRPr lang="en-US" dirty="0"/>
          </a:p>
        </p:txBody>
      </p:sp>
      <p:sp>
        <p:nvSpPr>
          <p:cNvPr id="4" name="Slide Number Placeholder 3"/>
          <p:cNvSpPr>
            <a:spLocks noGrp="1"/>
          </p:cNvSpPr>
          <p:nvPr>
            <p:ph type="sldNum" sz="quarter" idx="10"/>
          </p:nvPr>
        </p:nvSpPr>
        <p:spPr/>
        <p:txBody>
          <a:bodyPr/>
          <a:lstStyle/>
          <a:p>
            <a:fld id="{6B7088A6-FE3B-354B-B5E6-C1C65D9938C9}" type="slidenum">
              <a:rPr lang="en-US" smtClean="0"/>
              <a:t>36</a:t>
            </a:fld>
            <a:endParaRPr lang="en-US"/>
          </a:p>
        </p:txBody>
      </p:sp>
    </p:spTree>
    <p:extLst>
      <p:ext uri="{BB962C8B-B14F-4D97-AF65-F5344CB8AC3E}">
        <p14:creationId xmlns:p14="http://schemas.microsoft.com/office/powerpoint/2010/main" val="1836613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088A6-FE3B-354B-B5E6-C1C65D9938C9}" type="slidenum">
              <a:rPr lang="en-US" smtClean="0"/>
              <a:t>37</a:t>
            </a:fld>
            <a:endParaRPr lang="en-US"/>
          </a:p>
        </p:txBody>
      </p:sp>
    </p:spTree>
    <p:extLst>
      <p:ext uri="{BB962C8B-B14F-4D97-AF65-F5344CB8AC3E}">
        <p14:creationId xmlns:p14="http://schemas.microsoft.com/office/powerpoint/2010/main" val="645409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Hours varied</a:t>
            </a:r>
          </a:p>
          <a:p>
            <a:endParaRPr lang="en-US" dirty="0" smtClean="0"/>
          </a:p>
          <a:p>
            <a:r>
              <a:rPr lang="en-US" dirty="0" smtClean="0"/>
              <a:t>The inverse relationship with hours</a:t>
            </a:r>
            <a:r>
              <a:rPr lang="en-US" baseline="0" dirty="0" smtClean="0"/>
              <a:t> and outcome</a:t>
            </a:r>
            <a:r>
              <a:rPr lang="en-US" dirty="0" smtClean="0"/>
              <a:t> from </a:t>
            </a:r>
            <a:r>
              <a:rPr lang="en-US" dirty="0" err="1" smtClean="0"/>
              <a:t>Helt</a:t>
            </a:r>
            <a:endParaRPr lang="en-US" dirty="0"/>
          </a:p>
        </p:txBody>
      </p:sp>
      <p:sp>
        <p:nvSpPr>
          <p:cNvPr id="4" name="Slide Number Placeholder 3"/>
          <p:cNvSpPr>
            <a:spLocks noGrp="1"/>
          </p:cNvSpPr>
          <p:nvPr>
            <p:ph type="sldNum" sz="quarter" idx="10"/>
          </p:nvPr>
        </p:nvSpPr>
        <p:spPr/>
        <p:txBody>
          <a:bodyPr/>
          <a:lstStyle/>
          <a:p>
            <a:fld id="{6B7088A6-FE3B-354B-B5E6-C1C65D9938C9}" type="slidenum">
              <a:rPr lang="en-US" smtClean="0"/>
              <a:t>39</a:t>
            </a:fld>
            <a:endParaRPr lang="en-US"/>
          </a:p>
        </p:txBody>
      </p:sp>
    </p:spTree>
    <p:extLst>
      <p:ext uri="{BB962C8B-B14F-4D97-AF65-F5344CB8AC3E}">
        <p14:creationId xmlns:p14="http://schemas.microsoft.com/office/powerpoint/2010/main" val="1915455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difference between high functioning and optimal outcome</a:t>
            </a:r>
          </a:p>
          <a:p>
            <a:endParaRPr lang="en-US" dirty="0" smtClean="0"/>
          </a:p>
          <a:p>
            <a:r>
              <a:rPr lang="en-US" dirty="0" smtClean="0"/>
              <a:t>Is treatment necessary?</a:t>
            </a:r>
          </a:p>
          <a:p>
            <a:endParaRPr lang="en-US" dirty="0"/>
          </a:p>
        </p:txBody>
      </p:sp>
      <p:sp>
        <p:nvSpPr>
          <p:cNvPr id="4" name="Slide Number Placeholder 3"/>
          <p:cNvSpPr>
            <a:spLocks noGrp="1"/>
          </p:cNvSpPr>
          <p:nvPr>
            <p:ph type="sldNum" sz="quarter" idx="10"/>
          </p:nvPr>
        </p:nvSpPr>
        <p:spPr/>
        <p:txBody>
          <a:bodyPr/>
          <a:lstStyle/>
          <a:p>
            <a:fld id="{6B7088A6-FE3B-354B-B5E6-C1C65D9938C9}" type="slidenum">
              <a:rPr lang="en-US" smtClean="0"/>
              <a:t>44</a:t>
            </a:fld>
            <a:endParaRPr lang="en-US"/>
          </a:p>
        </p:txBody>
      </p:sp>
    </p:spTree>
    <p:extLst>
      <p:ext uri="{BB962C8B-B14F-4D97-AF65-F5344CB8AC3E}">
        <p14:creationId xmlns:p14="http://schemas.microsoft.com/office/powerpoint/2010/main" val="507452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088A6-FE3B-354B-B5E6-C1C65D9938C9}" type="slidenum">
              <a:rPr lang="en-US" smtClean="0"/>
              <a:t>45</a:t>
            </a:fld>
            <a:endParaRPr lang="en-US"/>
          </a:p>
        </p:txBody>
      </p:sp>
    </p:spTree>
    <p:extLst>
      <p:ext uri="{BB962C8B-B14F-4D97-AF65-F5344CB8AC3E}">
        <p14:creationId xmlns:p14="http://schemas.microsoft.com/office/powerpoint/2010/main" val="318108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8/26/2016</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8/26/2016</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8/26/2016</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4400" dirty="0" smtClean="0"/>
              <a:t>A Synthesis of Rapid Responding typology</a:t>
            </a:r>
            <a:r>
              <a:rPr lang="en-US" dirty="0"/>
              <a:t/>
            </a:r>
            <a:br>
              <a:rPr lang="en-US" dirty="0"/>
            </a:br>
            <a:r>
              <a:rPr lang="en-US" dirty="0" smtClean="0"/>
              <a:t/>
            </a:r>
            <a:br>
              <a:rPr lang="en-US" dirty="0" smtClean="0"/>
            </a:br>
            <a:r>
              <a:rPr lang="en-US" sz="4000" dirty="0" smtClean="0"/>
              <a:t>Kiersten Cole</a:t>
            </a:r>
            <a:endParaRPr lang="en-US" dirty="0"/>
          </a:p>
        </p:txBody>
      </p:sp>
      <p:sp>
        <p:nvSpPr>
          <p:cNvPr id="3" name="Subtitle 2"/>
          <p:cNvSpPr>
            <a:spLocks noGrp="1"/>
          </p:cNvSpPr>
          <p:nvPr>
            <p:ph type="subTitle" idx="1"/>
          </p:nvPr>
        </p:nvSpPr>
        <p:spPr>
          <a:xfrm>
            <a:off x="2417780" y="3531204"/>
            <a:ext cx="8637072" cy="2077116"/>
          </a:xfrm>
        </p:spPr>
        <p:txBody>
          <a:bodyPr>
            <a:normAutofit fontScale="62500" lnSpcReduction="20000"/>
          </a:bodyPr>
          <a:lstStyle/>
          <a:p>
            <a:pPr algn="ctr"/>
            <a:r>
              <a:rPr lang="en-US" dirty="0" smtClean="0"/>
              <a:t>Superheroes social skills training, rethink autism internet intervention, parent training, evidence-based practices classroom training, functional behavior assessment: An autism spectrum disorder, evidence-based practices training track for school psychologists</a:t>
            </a:r>
            <a:endParaRPr lang="en-US" dirty="0"/>
          </a:p>
          <a:p>
            <a:pPr algn="ctr"/>
            <a:endParaRPr lang="en-US" dirty="0" smtClean="0"/>
          </a:p>
          <a:p>
            <a:pPr algn="ctr"/>
            <a:r>
              <a:rPr lang="en-US" dirty="0" smtClean="0"/>
              <a:t>Us office of education personnel preparation project grant h325k12306</a:t>
            </a:r>
          </a:p>
          <a:p>
            <a:pPr algn="ctr"/>
            <a:endParaRPr lang="en-US" dirty="0" smtClean="0"/>
          </a:p>
          <a:p>
            <a:pPr algn="ctr"/>
            <a:r>
              <a:rPr lang="en-US" dirty="0" smtClean="0"/>
              <a:t>William </a:t>
            </a:r>
            <a:r>
              <a:rPr lang="en-US" dirty="0" err="1" smtClean="0"/>
              <a:t>jenson</a:t>
            </a:r>
            <a:r>
              <a:rPr lang="en-US" dirty="0" smtClean="0"/>
              <a:t>, Ph.D., </a:t>
            </a:r>
            <a:r>
              <a:rPr lang="en-US" dirty="0" err="1" smtClean="0"/>
              <a:t>elaine</a:t>
            </a:r>
            <a:r>
              <a:rPr lang="en-US" dirty="0" smtClean="0"/>
              <a:t> </a:t>
            </a:r>
            <a:r>
              <a:rPr lang="en-US" dirty="0" err="1" smtClean="0"/>
              <a:t>clark</a:t>
            </a:r>
            <a:r>
              <a:rPr lang="en-US" dirty="0" smtClean="0"/>
              <a:t>, ph. D., john </a:t>
            </a:r>
            <a:r>
              <a:rPr lang="en-US" dirty="0" err="1" smtClean="0"/>
              <a:t>davis</a:t>
            </a:r>
            <a:r>
              <a:rPr lang="en-US" dirty="0" smtClean="0"/>
              <a:t>, </a:t>
            </a:r>
            <a:r>
              <a:rPr lang="en-US" dirty="0" err="1" smtClean="0"/>
              <a:t>ph.d.</a:t>
            </a:r>
            <a:r>
              <a:rPr lang="en-US" dirty="0" smtClean="0"/>
              <a:t>, </a:t>
            </a:r>
            <a:r>
              <a:rPr lang="en-US" dirty="0" err="1" smtClean="0"/>
              <a:t>julia</a:t>
            </a:r>
            <a:r>
              <a:rPr lang="en-US" dirty="0" smtClean="0"/>
              <a:t> hood, </a:t>
            </a:r>
            <a:r>
              <a:rPr lang="en-US" dirty="0" err="1" smtClean="0"/>
              <a:t>ph.d.</a:t>
            </a:r>
            <a:r>
              <a:rPr lang="en-US" dirty="0" smtClean="0"/>
              <a:t> </a:t>
            </a:r>
          </a:p>
          <a:p>
            <a:pPr algn="ctr"/>
            <a:endParaRPr lang="en-US" dirty="0" smtClean="0"/>
          </a:p>
          <a:p>
            <a:pPr algn="ctr"/>
            <a:endParaRPr lang="en-US" dirty="0"/>
          </a:p>
        </p:txBody>
      </p:sp>
    </p:spTree>
    <p:extLst>
      <p:ext uri="{BB962C8B-B14F-4D97-AF65-F5344CB8AC3E}">
        <p14:creationId xmlns:p14="http://schemas.microsoft.com/office/powerpoint/2010/main" val="1472009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700" dirty="0" err="1"/>
              <a:t>Lovaas</a:t>
            </a:r>
            <a:r>
              <a:rPr lang="en-US" sz="2700" dirty="0"/>
              <a:t> 1987 </a:t>
            </a:r>
            <a:r>
              <a:rPr lang="en-US" sz="2700" dirty="0" smtClean="0"/>
              <a:t>: </a:t>
            </a:r>
            <a:r>
              <a:rPr lang="en-US" sz="2700" dirty="0"/>
              <a:t>Behavioral Treatment and Normal Educational and Intellectual Functioning in Young Autistic </a:t>
            </a:r>
            <a:r>
              <a:rPr lang="en-US" sz="2700" dirty="0" smtClean="0"/>
              <a:t>Children</a:t>
            </a:r>
            <a:r>
              <a:rPr lang="en-US" dirty="0"/>
              <a:t/>
            </a:r>
            <a:br>
              <a:rPr lang="en-US" dirty="0"/>
            </a:b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err="1" smtClean="0"/>
              <a:t>Lovaas</a:t>
            </a:r>
            <a:r>
              <a:rPr lang="en-US" dirty="0" smtClean="0"/>
              <a:t> sought to maximize behavioral treatment gains by “treating autistic children during most of their waking hours for many years”</a:t>
            </a:r>
          </a:p>
          <a:p>
            <a:r>
              <a:rPr lang="is-IS" dirty="0"/>
              <a:t>H</a:t>
            </a:r>
            <a:r>
              <a:rPr lang="is-IS" dirty="0" smtClean="0"/>
              <a:t>e hypothesized that contruction of a special, intense, and comprehensive learning environment for very young children with ASD would allow some of them “to catch up with their normal peers by first grade.</a:t>
            </a:r>
            <a:r>
              <a:rPr lang="en-US" dirty="0" smtClean="0"/>
              <a:t>”</a:t>
            </a:r>
          </a:p>
          <a:p>
            <a:endParaRPr lang="en-US" dirty="0" smtClean="0"/>
          </a:p>
          <a:p>
            <a:pPr lvl="1"/>
            <a:endParaRPr lang="en-US" dirty="0"/>
          </a:p>
        </p:txBody>
      </p:sp>
    </p:spTree>
    <p:extLst>
      <p:ext uri="{BB962C8B-B14F-4D97-AF65-F5344CB8AC3E}">
        <p14:creationId xmlns:p14="http://schemas.microsoft.com/office/powerpoint/2010/main" val="343289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a:t>Lovaas1987 : Behavioral Treatment and Normal Educational and Intellectual Functioning in Young Autistic </a:t>
            </a:r>
            <a:r>
              <a:rPr lang="en-US" sz="2400" dirty="0" smtClean="0"/>
              <a:t>Children</a:t>
            </a:r>
            <a:endParaRPr lang="en-US" sz="2400" dirty="0"/>
          </a:p>
        </p:txBody>
      </p:sp>
      <p:sp>
        <p:nvSpPr>
          <p:cNvPr id="3" name="Content Placeholder 2"/>
          <p:cNvSpPr>
            <a:spLocks noGrp="1"/>
          </p:cNvSpPr>
          <p:nvPr>
            <p:ph idx="1"/>
          </p:nvPr>
        </p:nvSpPr>
        <p:spPr/>
        <p:txBody>
          <a:bodyPr>
            <a:normAutofit lnSpcReduction="10000"/>
          </a:bodyPr>
          <a:lstStyle/>
          <a:p>
            <a:r>
              <a:rPr lang="en-US" dirty="0" smtClean="0"/>
              <a:t>Procedure</a:t>
            </a:r>
          </a:p>
          <a:p>
            <a:pPr lvl="1"/>
            <a:r>
              <a:rPr lang="en-US" dirty="0" smtClean="0"/>
              <a:t>Subjects were assigned to one of three groups: </a:t>
            </a:r>
          </a:p>
          <a:p>
            <a:pPr lvl="2"/>
            <a:r>
              <a:rPr lang="en-US" dirty="0" smtClean="0"/>
              <a:t>Intensive-treatment experimental group (n=19) that received 40 hours of one-to-one treatment per week. </a:t>
            </a:r>
          </a:p>
          <a:p>
            <a:pPr lvl="2"/>
            <a:r>
              <a:rPr lang="en-US" dirty="0" smtClean="0"/>
              <a:t>Minimal-treatment control group 1 (n=19) that received 10 hours or less of one-to-one treatment per week. </a:t>
            </a:r>
          </a:p>
          <a:p>
            <a:pPr lvl="2"/>
            <a:r>
              <a:rPr lang="en-US" dirty="0" smtClean="0"/>
              <a:t>Minimal-treatment control group 2 (n=21) that received 10 hours or less of one-to-one treatment per week (Control Group 2 was a type of back up and were treated like Control Group 1, but were not treated by the Young Autism Project).</a:t>
            </a:r>
          </a:p>
          <a:p>
            <a:pPr lvl="1"/>
            <a:r>
              <a:rPr lang="en-US" dirty="0" smtClean="0"/>
              <a:t>All three groups received treatment for 2 or more years. </a:t>
            </a:r>
            <a:endParaRPr lang="en-US" dirty="0"/>
          </a:p>
        </p:txBody>
      </p:sp>
    </p:spTree>
    <p:extLst>
      <p:ext uri="{BB962C8B-B14F-4D97-AF65-F5344CB8AC3E}">
        <p14:creationId xmlns:p14="http://schemas.microsoft.com/office/powerpoint/2010/main" val="852214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a:t>Lovaas1987 : Behavioral Treatment and Normal Educational and Intellectual Functioning in Young Autistic </a:t>
            </a:r>
            <a:r>
              <a:rPr lang="en-US" sz="2400" dirty="0" smtClean="0"/>
              <a:t>Children</a:t>
            </a:r>
            <a:endParaRPr lang="en-US" sz="2400" dirty="0"/>
          </a:p>
        </p:txBody>
      </p:sp>
      <p:sp>
        <p:nvSpPr>
          <p:cNvPr id="3" name="Content Placeholder 2"/>
          <p:cNvSpPr>
            <a:spLocks noGrp="1"/>
          </p:cNvSpPr>
          <p:nvPr>
            <p:ph idx="1"/>
          </p:nvPr>
        </p:nvSpPr>
        <p:spPr/>
        <p:txBody>
          <a:bodyPr/>
          <a:lstStyle/>
          <a:p>
            <a:r>
              <a:rPr lang="en-US" dirty="0" smtClean="0"/>
              <a:t>Results</a:t>
            </a:r>
          </a:p>
          <a:p>
            <a:pPr lvl="1"/>
            <a:r>
              <a:rPr lang="en-US" dirty="0" smtClean="0"/>
              <a:t>Experimental Group:</a:t>
            </a:r>
          </a:p>
          <a:p>
            <a:pPr lvl="2"/>
            <a:r>
              <a:rPr lang="en-US" dirty="0" smtClean="0"/>
              <a:t>9 children (</a:t>
            </a:r>
            <a:r>
              <a:rPr lang="en-US" b="1" dirty="0" smtClean="0"/>
              <a:t>47 percent) </a:t>
            </a:r>
            <a:r>
              <a:rPr lang="en-US" dirty="0" smtClean="0"/>
              <a:t>passed through: </a:t>
            </a:r>
            <a:r>
              <a:rPr lang="en-US" i="1" u="sng" dirty="0" smtClean="0"/>
              <a:t>normal first grade in a public school, </a:t>
            </a:r>
            <a:r>
              <a:rPr lang="en-US" dirty="0" smtClean="0"/>
              <a:t> and </a:t>
            </a:r>
            <a:r>
              <a:rPr lang="en-US" i="1" u="sng" dirty="0" smtClean="0"/>
              <a:t>obtained an average or above average score on IQ tests </a:t>
            </a:r>
            <a:r>
              <a:rPr lang="en-US" dirty="0" smtClean="0"/>
              <a:t>(M=107, range= 94-120).</a:t>
            </a:r>
          </a:p>
          <a:p>
            <a:pPr lvl="2"/>
            <a:r>
              <a:rPr lang="en-US" dirty="0" smtClean="0"/>
              <a:t>8  children (42 percent) passed first grade in aphasia classes and achieve IQ scores within “mildly retarded range of intellectual functioning” (M=70, range=56-95).</a:t>
            </a:r>
          </a:p>
          <a:p>
            <a:pPr lvl="2"/>
            <a:r>
              <a:rPr lang="en-US" dirty="0" smtClean="0"/>
              <a:t>2 children (10 percent) were placed in classes for “autistic/retarded children and scored in the profoundly retarded range” (IQ&lt;30). </a:t>
            </a:r>
          </a:p>
        </p:txBody>
      </p:sp>
    </p:spTree>
    <p:extLst>
      <p:ext uri="{BB962C8B-B14F-4D97-AF65-F5344CB8AC3E}">
        <p14:creationId xmlns:p14="http://schemas.microsoft.com/office/powerpoint/2010/main" val="77853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a:t>Lovaas1987 : Behavioral Treatment and Normal Educational and Intellectual Functioning in Young Autistic </a:t>
            </a:r>
            <a:r>
              <a:rPr lang="en-US" sz="2400" dirty="0" smtClean="0"/>
              <a:t>Children</a:t>
            </a:r>
            <a:endParaRPr lang="en-US" sz="2400" dirty="0"/>
          </a:p>
        </p:txBody>
      </p:sp>
      <p:sp>
        <p:nvSpPr>
          <p:cNvPr id="3" name="Content Placeholder 2"/>
          <p:cNvSpPr>
            <a:spLocks noGrp="1"/>
          </p:cNvSpPr>
          <p:nvPr>
            <p:ph idx="1"/>
          </p:nvPr>
        </p:nvSpPr>
        <p:spPr/>
        <p:txBody>
          <a:bodyPr/>
          <a:lstStyle/>
          <a:p>
            <a:r>
              <a:rPr lang="en-US" dirty="0" smtClean="0"/>
              <a:t>Results</a:t>
            </a:r>
          </a:p>
          <a:p>
            <a:pPr lvl="1"/>
            <a:r>
              <a:rPr lang="en-US" dirty="0" smtClean="0"/>
              <a:t>Control Groups 1 (n=19) and 2 (n=21) (Total n=40):</a:t>
            </a:r>
          </a:p>
          <a:p>
            <a:pPr lvl="2"/>
            <a:r>
              <a:rPr lang="en-US" dirty="0" smtClean="0"/>
              <a:t>1child (2 percent) achieved normal functioning with normal first-grade replacement and IQ score of 99.</a:t>
            </a:r>
          </a:p>
          <a:p>
            <a:pPr lvl="2"/>
            <a:r>
              <a:rPr lang="en-US" dirty="0" smtClean="0"/>
              <a:t>18 children (45 percent) were in aphasia classes (mean IQ =70, range 30-101)</a:t>
            </a:r>
          </a:p>
          <a:p>
            <a:pPr lvl="2"/>
            <a:r>
              <a:rPr lang="en-US" dirty="0" smtClean="0"/>
              <a:t>21 children (53 percent) were in classes for the “autistic/retarded” (mean IQ=40, range= 20-73)</a:t>
            </a:r>
          </a:p>
          <a:p>
            <a:pPr lvl="2"/>
            <a:endParaRPr lang="en-US" dirty="0" smtClean="0"/>
          </a:p>
        </p:txBody>
      </p:sp>
    </p:spTree>
    <p:extLst>
      <p:ext uri="{BB962C8B-B14F-4D97-AF65-F5344CB8AC3E}">
        <p14:creationId xmlns:p14="http://schemas.microsoft.com/office/powerpoint/2010/main" val="619053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a:t>Lovaas1987 : Behavioral Treatment and Normal Educational and Intellectual Functioning in Young Autistic </a:t>
            </a:r>
            <a:r>
              <a:rPr lang="en-US" sz="2400" dirty="0" smtClean="0"/>
              <a:t>Children</a:t>
            </a:r>
            <a:endParaRPr lang="en-US" sz="2400" dirty="0"/>
          </a:p>
        </p:txBody>
      </p:sp>
      <p:sp>
        <p:nvSpPr>
          <p:cNvPr id="3" name="Content Placeholder 2"/>
          <p:cNvSpPr>
            <a:spLocks noGrp="1"/>
          </p:cNvSpPr>
          <p:nvPr>
            <p:ph idx="1"/>
          </p:nvPr>
        </p:nvSpPr>
        <p:spPr/>
        <p:txBody>
          <a:bodyPr/>
          <a:lstStyle/>
          <a:p>
            <a:r>
              <a:rPr lang="en-US" dirty="0" smtClean="0"/>
              <a:t>When these results are reviewed, emphasis is rightfully given to the difference in outcomes between the two treatment groups. These results demonstrate that the number of hours of intensive behavioral therapy can, indeed, make a difference. </a:t>
            </a:r>
          </a:p>
          <a:p>
            <a:r>
              <a:rPr lang="en-US" dirty="0" smtClean="0"/>
              <a:t>For the purpose of this presentation, however, we will not only analyze the difference between treatment groups, but within them as well. </a:t>
            </a:r>
          </a:p>
          <a:p>
            <a:endParaRPr lang="en-US" dirty="0"/>
          </a:p>
        </p:txBody>
      </p:sp>
    </p:spTree>
    <p:extLst>
      <p:ext uri="{BB962C8B-B14F-4D97-AF65-F5344CB8AC3E}">
        <p14:creationId xmlns:p14="http://schemas.microsoft.com/office/powerpoint/2010/main" val="1267347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a:t>Lovaas1987 : Behavioral Treatment and Normal Educational and Intellectual Functioning in Young Autistic </a:t>
            </a:r>
            <a:r>
              <a:rPr lang="en-US" sz="2400" dirty="0" smtClean="0"/>
              <a:t>Children</a:t>
            </a:r>
            <a:endParaRPr lang="en-US" sz="2400" dirty="0"/>
          </a:p>
        </p:txBody>
      </p:sp>
      <p:sp>
        <p:nvSpPr>
          <p:cNvPr id="3" name="Content Placeholder 2"/>
          <p:cNvSpPr>
            <a:spLocks noGrp="1"/>
          </p:cNvSpPr>
          <p:nvPr>
            <p:ph idx="1"/>
          </p:nvPr>
        </p:nvSpPr>
        <p:spPr/>
        <p:txBody>
          <a:bodyPr>
            <a:normAutofit fontScale="85000" lnSpcReduction="20000"/>
          </a:bodyPr>
          <a:lstStyle/>
          <a:p>
            <a:r>
              <a:rPr lang="en-US" dirty="0" smtClean="0"/>
              <a:t>Through the use of parent interviews, behavioral observations, and a </a:t>
            </a:r>
            <a:r>
              <a:rPr lang="en-US" dirty="0"/>
              <a:t>variety of </a:t>
            </a:r>
            <a:r>
              <a:rPr lang="en-US" dirty="0" smtClean="0"/>
              <a:t>assessments, 20 pretreatment measures were identified for each subject at intake. These measures were collapsed into 8 intake variables.  </a:t>
            </a:r>
          </a:p>
          <a:p>
            <a:pPr marL="800100" lvl="1" indent="-342900">
              <a:buFont typeface="+mj-lt"/>
              <a:buAutoNum type="arabicPeriod"/>
            </a:pPr>
            <a:r>
              <a:rPr lang="en-US" dirty="0" smtClean="0"/>
              <a:t>Chronological Age at Diagnosis</a:t>
            </a:r>
          </a:p>
          <a:p>
            <a:pPr marL="800100" lvl="1" indent="-342900">
              <a:buFont typeface="+mj-lt"/>
              <a:buAutoNum type="arabicPeriod" startAt="2"/>
            </a:pPr>
            <a:r>
              <a:rPr lang="en-US" dirty="0" smtClean="0"/>
              <a:t>Chronological Age at Start of Treatment </a:t>
            </a:r>
          </a:p>
          <a:p>
            <a:pPr marL="800100" lvl="1" indent="-342900">
              <a:buFont typeface="+mj-lt"/>
              <a:buAutoNum type="arabicPeriod" startAt="3"/>
            </a:pPr>
            <a:r>
              <a:rPr lang="en-US" dirty="0" smtClean="0"/>
              <a:t>Prorated Mental Age (Mental Age/Chronological Age X 30)** </a:t>
            </a:r>
          </a:p>
          <a:p>
            <a:pPr marL="800100" lvl="1" indent="-342900">
              <a:buFont typeface="+mj-lt"/>
              <a:buAutoNum type="arabicPeriod" startAt="3"/>
            </a:pPr>
            <a:r>
              <a:rPr lang="en-US" dirty="0" smtClean="0"/>
              <a:t>Recognizable Words</a:t>
            </a:r>
          </a:p>
          <a:p>
            <a:pPr marL="800100" lvl="1" indent="-342900">
              <a:buFont typeface="+mj-lt"/>
              <a:buAutoNum type="arabicPeriod" startAt="3"/>
            </a:pPr>
            <a:r>
              <a:rPr lang="en-US" dirty="0" smtClean="0"/>
              <a:t>Toy Play</a:t>
            </a:r>
          </a:p>
          <a:p>
            <a:pPr marL="800100" lvl="1" indent="-342900">
              <a:buFont typeface="+mj-lt"/>
              <a:buAutoNum type="arabicPeriod" startAt="3"/>
            </a:pPr>
            <a:r>
              <a:rPr lang="en-US" dirty="0" smtClean="0"/>
              <a:t>Self-Stimulation</a:t>
            </a:r>
          </a:p>
          <a:p>
            <a:pPr marL="800100" lvl="1" indent="-342900">
              <a:buFont typeface="+mj-lt"/>
              <a:buAutoNum type="arabicPeriod" startAt="3"/>
            </a:pPr>
            <a:r>
              <a:rPr lang="en-US" dirty="0" smtClean="0"/>
              <a:t>Sum Pathology</a:t>
            </a:r>
          </a:p>
          <a:p>
            <a:pPr marL="800100" lvl="1" indent="-342900">
              <a:buFont typeface="+mj-lt"/>
              <a:buAutoNum type="arabicPeriod" startAt="3"/>
            </a:pPr>
            <a:r>
              <a:rPr lang="en-US" dirty="0" smtClean="0"/>
              <a:t>Abnormal Speech</a:t>
            </a:r>
          </a:p>
          <a:p>
            <a:endParaRPr lang="en-US" dirty="0"/>
          </a:p>
        </p:txBody>
      </p:sp>
    </p:spTree>
    <p:extLst>
      <p:ext uri="{BB962C8B-B14F-4D97-AF65-F5344CB8AC3E}">
        <p14:creationId xmlns:p14="http://schemas.microsoft.com/office/powerpoint/2010/main" val="383239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a:t>Lovaas1987 : Behavioral Treatment and Normal Educational and Intellectual Functioning in Young Autistic </a:t>
            </a:r>
            <a:r>
              <a:rPr lang="en-US" sz="2400" dirty="0" smtClean="0"/>
              <a:t>Children</a:t>
            </a:r>
            <a:endParaRPr lang="en-US" sz="2400" dirty="0"/>
          </a:p>
        </p:txBody>
      </p:sp>
      <p:sp>
        <p:nvSpPr>
          <p:cNvPr id="3" name="Content Placeholder 2"/>
          <p:cNvSpPr>
            <a:spLocks noGrp="1"/>
          </p:cNvSpPr>
          <p:nvPr>
            <p:ph idx="1"/>
          </p:nvPr>
        </p:nvSpPr>
        <p:spPr/>
        <p:txBody>
          <a:bodyPr/>
          <a:lstStyle/>
          <a:p>
            <a:r>
              <a:rPr lang="en-US" dirty="0" smtClean="0"/>
              <a:t>Prorated Mental Age</a:t>
            </a:r>
          </a:p>
          <a:p>
            <a:pPr lvl="1"/>
            <a:r>
              <a:rPr lang="en-US" dirty="0" smtClean="0"/>
              <a:t>Mental Age (MA) was based on the following scales: Bayley Scales of Infant Development (Bayley, 1955), the Cattell Infant Intelligence Scale (Cattell, 1960), the Stanford-</a:t>
            </a:r>
            <a:r>
              <a:rPr lang="en-US" dirty="0" err="1" smtClean="0"/>
              <a:t>Binet</a:t>
            </a:r>
            <a:r>
              <a:rPr lang="en-US" dirty="0" smtClean="0"/>
              <a:t> Intelligence Scale (Thorndike, 1972), and the Gesell Infant Development Scale (Gesell, 1949). </a:t>
            </a:r>
          </a:p>
          <a:p>
            <a:pPr lvl="1"/>
            <a:r>
              <a:rPr lang="en-US" dirty="0" smtClean="0"/>
              <a:t>“The first three scales were administered to 90% of the subjects, and relative usage of these scales was similar in each group</a:t>
            </a:r>
            <a:r>
              <a:rPr lang="is-IS" dirty="0" smtClean="0"/>
              <a:t>…The examiner chose the test that would best accomodate each subject’s developmental level..."</a:t>
            </a:r>
          </a:p>
          <a:p>
            <a:pPr lvl="1"/>
            <a:r>
              <a:rPr lang="is-IS" dirty="0" smtClean="0"/>
              <a:t>“To adjust for variations in MA scores as a function of the subject’s CA at the time of test administration, PMA scores were calculated for a CA at 30 months (MA/CA X 30).”</a:t>
            </a:r>
            <a:endParaRPr lang="en-US" dirty="0"/>
          </a:p>
        </p:txBody>
      </p:sp>
    </p:spTree>
    <p:extLst>
      <p:ext uri="{BB962C8B-B14F-4D97-AF65-F5344CB8AC3E}">
        <p14:creationId xmlns:p14="http://schemas.microsoft.com/office/powerpoint/2010/main" val="1146607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a:t>Lovaas1987 : Behavioral Treatment and Normal Educational and Intellectual Functioning in Young Autistic </a:t>
            </a:r>
            <a:r>
              <a:rPr lang="en-US" sz="2400" dirty="0" smtClean="0"/>
              <a:t>Children</a:t>
            </a:r>
            <a:endParaRPr lang="en-US" sz="2400" dirty="0"/>
          </a:p>
        </p:txBody>
      </p:sp>
      <p:sp>
        <p:nvSpPr>
          <p:cNvPr id="3" name="Content Placeholder 2"/>
          <p:cNvSpPr>
            <a:spLocks noGrp="1"/>
          </p:cNvSpPr>
          <p:nvPr>
            <p:ph idx="1"/>
          </p:nvPr>
        </p:nvSpPr>
        <p:spPr/>
        <p:txBody>
          <a:bodyPr/>
          <a:lstStyle/>
          <a:p>
            <a:r>
              <a:rPr lang="en-US" dirty="0" smtClean="0"/>
              <a:t>“Analyses of variance were carried out on these eight pretreatment variables to determine which variables, if any, were significantly related to outcome.”</a:t>
            </a:r>
          </a:p>
          <a:p>
            <a:r>
              <a:rPr lang="en-US" dirty="0" smtClean="0"/>
              <a:t>Prorated Mental Age (PMA) was the only variable significantly (</a:t>
            </a:r>
            <a:r>
              <a:rPr lang="en-US" i="1" dirty="0" smtClean="0"/>
              <a:t>p</a:t>
            </a:r>
            <a:r>
              <a:rPr lang="en-US" dirty="0" smtClean="0"/>
              <a:t>&lt;.03) related to outcome in both groups. </a:t>
            </a:r>
            <a:endParaRPr lang="en-US" dirty="0"/>
          </a:p>
        </p:txBody>
      </p:sp>
    </p:spTree>
    <p:extLst>
      <p:ext uri="{BB962C8B-B14F-4D97-AF65-F5344CB8AC3E}">
        <p14:creationId xmlns:p14="http://schemas.microsoft.com/office/powerpoint/2010/main" val="1801679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a:t>Lovaas1987 : Behavioral Treatment and Normal Educational and Intellectual Functioning in Young Autistic </a:t>
            </a:r>
            <a:r>
              <a:rPr lang="en-US" sz="2400" dirty="0" smtClean="0"/>
              <a:t>Children</a:t>
            </a:r>
            <a:endParaRPr lang="en-US" sz="2400" dirty="0"/>
          </a:p>
        </p:txBody>
      </p:sp>
      <p:sp>
        <p:nvSpPr>
          <p:cNvPr id="3" name="Content Placeholder 2"/>
          <p:cNvSpPr>
            <a:spLocks noGrp="1"/>
          </p:cNvSpPr>
          <p:nvPr>
            <p:ph idx="1"/>
          </p:nvPr>
        </p:nvSpPr>
        <p:spPr/>
        <p:txBody>
          <a:bodyPr/>
          <a:lstStyle/>
          <a:p>
            <a:r>
              <a:rPr lang="en-US" dirty="0" smtClean="0"/>
              <a:t>“</a:t>
            </a:r>
            <a:r>
              <a:rPr lang="en-US" dirty="0"/>
              <a:t>Using a discriminant analysis (Ray, 1982) with the eight variables</a:t>
            </a:r>
            <a:r>
              <a:rPr lang="is-IS" dirty="0"/>
              <a:t>…it was possible to </a:t>
            </a:r>
            <a:r>
              <a:rPr lang="is-IS" i="1" dirty="0"/>
              <a:t>predict perfectly </a:t>
            </a:r>
            <a:r>
              <a:rPr lang="is-IS" dirty="0"/>
              <a:t>the 9 subjects who did achieve normal functioning, and </a:t>
            </a:r>
            <a:r>
              <a:rPr lang="is-IS" i="1" dirty="0"/>
              <a:t>no</a:t>
            </a:r>
            <a:r>
              <a:rPr lang="is-IS" dirty="0"/>
              <a:t> subject </a:t>
            </a:r>
            <a:r>
              <a:rPr lang="is-IS" dirty="0" smtClean="0"/>
              <a:t>was predicted </a:t>
            </a:r>
            <a:r>
              <a:rPr lang="is-IS" dirty="0"/>
              <a:t>to achieve this outcome who did not.” </a:t>
            </a:r>
            <a:endParaRPr lang="is-IS" dirty="0" smtClean="0"/>
          </a:p>
          <a:p>
            <a:r>
              <a:rPr lang="is-IS" dirty="0" smtClean="0"/>
              <a:t>When this prediction equation was applied to Control Group 1 subjects, 8 were predicted to achive normal functioning </a:t>
            </a:r>
            <a:r>
              <a:rPr lang="is-IS" i="1" dirty="0" smtClean="0"/>
              <a:t>with </a:t>
            </a:r>
            <a:r>
              <a:rPr lang="is-IS" dirty="0" smtClean="0"/>
              <a:t>the aid of</a:t>
            </a:r>
            <a:r>
              <a:rPr lang="is-IS" i="1" dirty="0" smtClean="0"/>
              <a:t> </a:t>
            </a:r>
            <a:r>
              <a:rPr lang="is-IS" dirty="0" smtClean="0"/>
              <a:t>intensive treatment.</a:t>
            </a:r>
          </a:p>
        </p:txBody>
      </p:sp>
    </p:spTree>
    <p:extLst>
      <p:ext uri="{BB962C8B-B14F-4D97-AF65-F5344CB8AC3E}">
        <p14:creationId xmlns:p14="http://schemas.microsoft.com/office/powerpoint/2010/main" val="2087608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Implications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“At intake, all subjects evidenced deficiencies across a wide range of behaviors, and during treatment they showed a broad improvement across all observed behaviors.”</a:t>
            </a:r>
          </a:p>
          <a:p>
            <a:r>
              <a:rPr lang="en-US" dirty="0" smtClean="0"/>
              <a:t>“</a:t>
            </a:r>
            <a:r>
              <a:rPr lang="is-IS" dirty="0" smtClean="0"/>
              <a:t>…at least </a:t>
            </a:r>
            <a:r>
              <a:rPr lang="is-IS" i="1" u="sng" dirty="0" smtClean="0"/>
              <a:t>two distinctively different groups </a:t>
            </a:r>
            <a:r>
              <a:rPr lang="is-IS" dirty="0" smtClean="0"/>
              <a:t>emerged from the follow-up data in the experimental group. Perhaps this finding implies different etiologies.” </a:t>
            </a:r>
          </a:p>
          <a:p>
            <a:r>
              <a:rPr lang="is-IS" dirty="0" smtClean="0"/>
              <a:t>Some children have the capacity to respond more rapidly to treatment,  and thus have the potential for greater gains.</a:t>
            </a:r>
          </a:p>
          <a:p>
            <a:r>
              <a:rPr lang="is-IS" dirty="0" smtClean="0"/>
              <a:t>The </a:t>
            </a:r>
            <a:r>
              <a:rPr lang="is-IS" dirty="0"/>
              <a:t>control groups outcomes are often overlooked because they pale in comparison to the experimental group’s outcomes; however, one subject was able to achieve normal functioning with the limited services they received</a:t>
            </a:r>
            <a:r>
              <a:rPr lang="is-IS" dirty="0" smtClean="0"/>
              <a:t>. </a:t>
            </a:r>
          </a:p>
          <a:p>
            <a:endParaRPr lang="en-US" dirty="0" smtClean="0"/>
          </a:p>
        </p:txBody>
      </p:sp>
    </p:spTree>
    <p:extLst>
      <p:ext uri="{BB962C8B-B14F-4D97-AF65-F5344CB8AC3E}">
        <p14:creationId xmlns:p14="http://schemas.microsoft.com/office/powerpoint/2010/main" val="1375342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451579" y="2015732"/>
            <a:ext cx="9603275" cy="4141228"/>
          </a:xfrm>
        </p:spPr>
        <p:txBody>
          <a:bodyPr>
            <a:normAutofit fontScale="55000" lnSpcReduction="20000"/>
          </a:bodyPr>
          <a:lstStyle/>
          <a:p>
            <a:pPr marL="457200" indent="-457200">
              <a:buFont typeface="+mj-lt"/>
              <a:buAutoNum type="arabicPeriod"/>
            </a:pPr>
            <a:r>
              <a:rPr lang="en-US" dirty="0" smtClean="0"/>
              <a:t>What is autism?</a:t>
            </a:r>
          </a:p>
          <a:p>
            <a:pPr marL="457200" indent="-457200">
              <a:buFont typeface="+mj-lt"/>
              <a:buAutoNum type="arabicPeriod"/>
            </a:pPr>
            <a:r>
              <a:rPr lang="en-US" dirty="0" smtClean="0"/>
              <a:t>Historical background and identification of rapid responder characteristics</a:t>
            </a:r>
          </a:p>
          <a:p>
            <a:pPr lvl="1"/>
            <a:r>
              <a:rPr lang="en-US" dirty="0" err="1" smtClean="0"/>
              <a:t>Lovaas</a:t>
            </a:r>
            <a:r>
              <a:rPr lang="en-US" dirty="0" smtClean="0"/>
              <a:t> et al., 1987; </a:t>
            </a:r>
            <a:r>
              <a:rPr lang="en-US" dirty="0" err="1" smtClean="0"/>
              <a:t>McCeachin</a:t>
            </a:r>
            <a:r>
              <a:rPr lang="en-US" dirty="0" smtClean="0"/>
              <a:t> et al., 1993</a:t>
            </a:r>
          </a:p>
          <a:p>
            <a:pPr lvl="1"/>
            <a:r>
              <a:rPr lang="en-US" dirty="0" err="1" smtClean="0"/>
              <a:t>Sallows</a:t>
            </a:r>
            <a:r>
              <a:rPr lang="en-US" dirty="0" smtClean="0"/>
              <a:t> and </a:t>
            </a:r>
            <a:r>
              <a:rPr lang="en-US" dirty="0" err="1" smtClean="0"/>
              <a:t>Graupner</a:t>
            </a:r>
            <a:r>
              <a:rPr lang="en-US" dirty="0" smtClean="0"/>
              <a:t> 2005</a:t>
            </a:r>
          </a:p>
          <a:p>
            <a:pPr marL="457200" indent="-457200">
              <a:buFont typeface="+mj-lt"/>
              <a:buAutoNum type="arabicPeriod"/>
            </a:pPr>
            <a:r>
              <a:rPr lang="en-US" dirty="0" smtClean="0"/>
              <a:t>Who are the rapid responders?</a:t>
            </a:r>
          </a:p>
          <a:p>
            <a:pPr marL="914400" lvl="1" indent="-457200">
              <a:buFont typeface="+mj-lt"/>
              <a:buAutoNum type="arabicPeriod"/>
            </a:pPr>
            <a:r>
              <a:rPr lang="en-US" dirty="0" smtClean="0"/>
              <a:t>Child factors</a:t>
            </a:r>
          </a:p>
          <a:p>
            <a:pPr marL="1371600" lvl="2" indent="-457200">
              <a:buFont typeface="+mj-lt"/>
              <a:buAutoNum type="arabicPeriod"/>
            </a:pPr>
            <a:r>
              <a:rPr lang="en-US" dirty="0" smtClean="0"/>
              <a:t>IQ</a:t>
            </a:r>
          </a:p>
          <a:p>
            <a:pPr marL="1371600" lvl="2" indent="-457200">
              <a:buFont typeface="+mj-lt"/>
              <a:buAutoNum type="arabicPeriod"/>
            </a:pPr>
            <a:r>
              <a:rPr lang="en-US" dirty="0" smtClean="0"/>
              <a:t>Communication</a:t>
            </a:r>
          </a:p>
          <a:p>
            <a:pPr marL="1371600" lvl="2" indent="-457200">
              <a:buFont typeface="+mj-lt"/>
              <a:buAutoNum type="arabicPeriod"/>
            </a:pPr>
            <a:r>
              <a:rPr lang="en-US" dirty="0" smtClean="0"/>
              <a:t>Severity of Symptoms/Restrictive Repetitive Behaviors</a:t>
            </a:r>
          </a:p>
          <a:p>
            <a:pPr marL="914400" lvl="1" indent="-457200">
              <a:buFont typeface="+mj-lt"/>
              <a:buAutoNum type="arabicPeriod"/>
            </a:pPr>
            <a:r>
              <a:rPr lang="en-US" dirty="0" smtClean="0"/>
              <a:t>External Factors</a:t>
            </a:r>
          </a:p>
          <a:p>
            <a:pPr marL="1371600" lvl="2" indent="-457200">
              <a:buFont typeface="+mj-lt"/>
              <a:buAutoNum type="arabicPeriod"/>
            </a:pPr>
            <a:r>
              <a:rPr lang="en-US" dirty="0" smtClean="0"/>
              <a:t>Early Diagnosis</a:t>
            </a:r>
            <a:endParaRPr lang="en-US" dirty="0"/>
          </a:p>
          <a:p>
            <a:pPr marL="1371600" lvl="2" indent="-457200">
              <a:buFont typeface="+mj-lt"/>
              <a:buAutoNum type="arabicPeriod"/>
            </a:pPr>
            <a:r>
              <a:rPr lang="en-US" dirty="0"/>
              <a:t>A</a:t>
            </a:r>
            <a:r>
              <a:rPr lang="en-US" dirty="0" smtClean="0"/>
              <a:t>ccess to early intervention</a:t>
            </a:r>
          </a:p>
          <a:p>
            <a:pPr marL="457200" indent="-457200">
              <a:buFont typeface="+mj-lt"/>
              <a:buAutoNum type="arabicPeriod"/>
            </a:pPr>
            <a:r>
              <a:rPr lang="en-US" dirty="0" smtClean="0"/>
              <a:t>Resolving Controversy with Best Outcome</a:t>
            </a:r>
          </a:p>
          <a:p>
            <a:pPr marL="914400" lvl="1" indent="-457200">
              <a:buFont typeface="+mj-lt"/>
              <a:buAutoNum type="arabicPeriod"/>
            </a:pPr>
            <a:r>
              <a:rPr lang="en-US" dirty="0" smtClean="0"/>
              <a:t>A critical review of </a:t>
            </a:r>
            <a:r>
              <a:rPr lang="en-US" dirty="0" err="1" smtClean="0"/>
              <a:t>Feins</a:t>
            </a:r>
            <a:r>
              <a:rPr lang="en-US" dirty="0" smtClean="0"/>
              <a:t> et al., 2013</a:t>
            </a:r>
          </a:p>
          <a:p>
            <a:pPr marL="914400" lvl="1" indent="-457200">
              <a:buFont typeface="+mj-lt"/>
              <a:buAutoNum type="arabicPeriod"/>
            </a:pPr>
            <a:r>
              <a:rPr lang="en-US" dirty="0"/>
              <a:t>A critical review of </a:t>
            </a:r>
            <a:r>
              <a:rPr lang="en-US" dirty="0" smtClean="0"/>
              <a:t>Anderson et al., 2014</a:t>
            </a:r>
          </a:p>
          <a:p>
            <a:pPr marL="457200" indent="-457200">
              <a:buFont typeface="+mj-lt"/>
              <a:buAutoNum type="arabicPeriod"/>
            </a:pPr>
            <a:r>
              <a:rPr lang="en-US" dirty="0" smtClean="0"/>
              <a:t>Best evidence Synthesis of Rapid Responding Typology</a:t>
            </a:r>
          </a:p>
          <a:p>
            <a:pPr marL="457200" indent="-457200">
              <a:buFont typeface="+mj-lt"/>
              <a:buAutoNum type="arabicPeriod"/>
            </a:pPr>
            <a:r>
              <a:rPr lang="en-US" dirty="0" smtClean="0"/>
              <a:t>Conclusion</a:t>
            </a:r>
          </a:p>
          <a:p>
            <a:pPr lvl="1"/>
            <a:endParaRPr lang="en-US" dirty="0" smtClean="0"/>
          </a:p>
          <a:p>
            <a:pPr lvl="1"/>
            <a:endParaRPr lang="en-US" dirty="0"/>
          </a:p>
        </p:txBody>
      </p:sp>
    </p:spTree>
    <p:extLst>
      <p:ext uri="{BB962C8B-B14F-4D97-AF65-F5344CB8AC3E}">
        <p14:creationId xmlns:p14="http://schemas.microsoft.com/office/powerpoint/2010/main" val="1621325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Note on Methodological Rigor (</a:t>
            </a:r>
            <a:r>
              <a:rPr lang="en-US" dirty="0" err="1" smtClean="0"/>
              <a:t>Lovaas</a:t>
            </a:r>
            <a:r>
              <a:rPr lang="en-US" dirty="0" smtClean="0"/>
              <a:t>)</a:t>
            </a:r>
            <a:br>
              <a:rPr lang="en-US" dirty="0" smtClean="0"/>
            </a:br>
            <a:r>
              <a:rPr lang="en-US" sz="2000" dirty="0" smtClean="0"/>
              <a:t>What works </a:t>
            </a:r>
            <a:r>
              <a:rPr lang="en-US" sz="2000" dirty="0" err="1" smtClean="0"/>
              <a:t>Clearninghouse</a:t>
            </a:r>
            <a:endParaRPr lang="en-US" dirty="0"/>
          </a:p>
        </p:txBody>
      </p:sp>
      <p:sp>
        <p:nvSpPr>
          <p:cNvPr id="3" name="Content Placeholder 2"/>
          <p:cNvSpPr>
            <a:spLocks noGrp="1"/>
          </p:cNvSpPr>
          <p:nvPr>
            <p:ph idx="1"/>
          </p:nvPr>
        </p:nvSpPr>
        <p:spPr/>
        <p:txBody>
          <a:bodyPr>
            <a:normAutofit lnSpcReduction="10000"/>
          </a:bodyPr>
          <a:lstStyle/>
          <a:p>
            <a:r>
              <a:rPr lang="en-US" dirty="0" smtClean="0"/>
              <a:t>Randomization</a:t>
            </a:r>
          </a:p>
          <a:p>
            <a:pPr lvl="1"/>
            <a:r>
              <a:rPr lang="en-US" sz="1400" dirty="0" smtClean="0"/>
              <a:t>“Strict </a:t>
            </a:r>
            <a:r>
              <a:rPr lang="en-US" sz="1400" dirty="0"/>
              <a:t>random assignment (e.g</a:t>
            </a:r>
            <a:r>
              <a:rPr lang="en-US" sz="1400" dirty="0" smtClean="0"/>
              <a:t>., based </a:t>
            </a:r>
            <a:r>
              <a:rPr lang="en-US" sz="1400" dirty="0"/>
              <a:t>on a coin flip) to these groups could not be used due to </a:t>
            </a:r>
            <a:r>
              <a:rPr lang="en-US" sz="1400" dirty="0" smtClean="0"/>
              <a:t>parent protest </a:t>
            </a:r>
            <a:r>
              <a:rPr lang="en-US" sz="1400" dirty="0"/>
              <a:t>and ethical considerations. Instead, subjects were assigned </a:t>
            </a:r>
            <a:r>
              <a:rPr lang="en-US" sz="1400" dirty="0" smtClean="0"/>
              <a:t>to the </a:t>
            </a:r>
            <a:r>
              <a:rPr lang="en-US" sz="1400" dirty="0"/>
              <a:t>experimental group unless there was an insufficient number of </a:t>
            </a:r>
            <a:r>
              <a:rPr lang="en-US" sz="1400" dirty="0" smtClean="0"/>
              <a:t>staff members </a:t>
            </a:r>
            <a:r>
              <a:rPr lang="en-US" sz="1400" dirty="0"/>
              <a:t>available to render treatment (an assessment made prior </a:t>
            </a:r>
            <a:r>
              <a:rPr lang="en-US" sz="1400" dirty="0" smtClean="0"/>
              <a:t>to contact </a:t>
            </a:r>
            <a:r>
              <a:rPr lang="en-US" sz="1400" dirty="0"/>
              <a:t>with the family). Two subjects were assigned to Control </a:t>
            </a:r>
            <a:r>
              <a:rPr lang="en-US" sz="1400" dirty="0" smtClean="0"/>
              <a:t>Group I </a:t>
            </a:r>
            <a:r>
              <a:rPr lang="en-US" sz="1400" dirty="0"/>
              <a:t>because they lived further away from UCLA than a 1 -</a:t>
            </a:r>
            <a:r>
              <a:rPr lang="en-US" sz="1400" dirty="0" err="1"/>
              <a:t>hr</a:t>
            </a:r>
            <a:r>
              <a:rPr lang="en-US" sz="1400" dirty="0"/>
              <a:t> drive, </a:t>
            </a:r>
            <a:r>
              <a:rPr lang="en-US" sz="1400" dirty="0" smtClean="0"/>
              <a:t>which made </a:t>
            </a:r>
            <a:r>
              <a:rPr lang="en-US" sz="1400" dirty="0"/>
              <a:t>sufficient staffing unavailable to those </a:t>
            </a:r>
            <a:r>
              <a:rPr lang="en-US" sz="1400" dirty="0" smtClean="0"/>
              <a:t>clients.” (</a:t>
            </a:r>
            <a:r>
              <a:rPr lang="en-US" sz="1400" dirty="0" err="1" smtClean="0"/>
              <a:t>Lovaas</a:t>
            </a:r>
            <a:r>
              <a:rPr lang="en-US" sz="1400" dirty="0" smtClean="0"/>
              <a:t>, 19897)  </a:t>
            </a:r>
          </a:p>
          <a:p>
            <a:pPr lvl="1"/>
            <a:r>
              <a:rPr lang="en-US" sz="1400" dirty="0" smtClean="0"/>
              <a:t>Not randomized</a:t>
            </a:r>
          </a:p>
          <a:p>
            <a:r>
              <a:rPr lang="en-US" dirty="0" smtClean="0"/>
              <a:t>Baseline Equivalence</a:t>
            </a:r>
          </a:p>
          <a:p>
            <a:pPr lvl="1"/>
            <a:r>
              <a:rPr lang="en-US" sz="1600" dirty="0" smtClean="0"/>
              <a:t>Could not be determined. </a:t>
            </a:r>
          </a:p>
          <a:p>
            <a:pPr lvl="2"/>
            <a:r>
              <a:rPr lang="en-US" sz="1200" dirty="0" smtClean="0"/>
              <a:t>No Standard Deviations reported</a:t>
            </a:r>
          </a:p>
          <a:p>
            <a:pPr lvl="2"/>
            <a:r>
              <a:rPr lang="en-US" sz="1200" dirty="0" smtClean="0"/>
              <a:t>Only reported IQ for outcome, but did not report IQ at Intake</a:t>
            </a:r>
          </a:p>
          <a:p>
            <a:endParaRPr lang="en-US" dirty="0"/>
          </a:p>
        </p:txBody>
      </p:sp>
      <p:pic>
        <p:nvPicPr>
          <p:cNvPr id="5" name="Picture 4"/>
          <p:cNvPicPr>
            <a:picLocks noChangeAspect="1"/>
          </p:cNvPicPr>
          <p:nvPr/>
        </p:nvPicPr>
        <p:blipFill>
          <a:blip r:embed="rId2"/>
          <a:stretch>
            <a:fillRect/>
          </a:stretch>
        </p:blipFill>
        <p:spPr>
          <a:xfrm>
            <a:off x="7548482" y="3597030"/>
            <a:ext cx="3506372" cy="2324100"/>
          </a:xfrm>
          <a:prstGeom prst="rect">
            <a:avLst/>
          </a:prstGeom>
        </p:spPr>
      </p:pic>
      <p:sp>
        <p:nvSpPr>
          <p:cNvPr id="6" name="TextBox 5"/>
          <p:cNvSpPr txBox="1"/>
          <p:nvPr/>
        </p:nvSpPr>
        <p:spPr>
          <a:xfrm>
            <a:off x="7990449" y="6060558"/>
            <a:ext cx="3713871" cy="646331"/>
          </a:xfrm>
          <a:prstGeom prst="rect">
            <a:avLst/>
          </a:prstGeom>
          <a:noFill/>
        </p:spPr>
        <p:txBody>
          <a:bodyPr wrap="square" rtlCol="0">
            <a:spAutoFit/>
          </a:bodyPr>
          <a:lstStyle/>
          <a:p>
            <a:r>
              <a:rPr lang="en-US" dirty="0"/>
              <a:t>U.S. Department of Education, Institute of Education </a:t>
            </a:r>
            <a:r>
              <a:rPr lang="en-US" dirty="0" smtClean="0"/>
              <a:t>Sciences, 2013</a:t>
            </a:r>
            <a:endParaRPr lang="en-US" dirty="0"/>
          </a:p>
        </p:txBody>
      </p:sp>
    </p:spTree>
    <p:extLst>
      <p:ext uri="{BB962C8B-B14F-4D97-AF65-F5344CB8AC3E}">
        <p14:creationId xmlns:p14="http://schemas.microsoft.com/office/powerpoint/2010/main" val="50083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anim calcmode="lin" valueType="num">
                                      <p:cBhvr>
                                        <p:cTn id="8" dur="3000" fill="hold"/>
                                        <p:tgtEl>
                                          <p:spTgt spid="5"/>
                                        </p:tgtEl>
                                        <p:attrNameLst>
                                          <p:attrName>ppt_x</p:attrName>
                                        </p:attrNameLst>
                                      </p:cBhvr>
                                      <p:tavLst>
                                        <p:tav tm="0">
                                          <p:val>
                                            <p:strVal val="#ppt_x"/>
                                          </p:val>
                                        </p:tav>
                                        <p:tav tm="100000">
                                          <p:val>
                                            <p:strVal val="#ppt_x"/>
                                          </p:val>
                                        </p:tav>
                                      </p:tavLst>
                                    </p:anim>
                                    <p:anim calcmode="lin" valueType="num">
                                      <p:cBhvr>
                                        <p:cTn id="9" dur="2700" decel="100000" fill="hold"/>
                                        <p:tgtEl>
                                          <p:spTgt spid="5"/>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err="1" smtClean="0"/>
              <a:t>mcEachin</a:t>
            </a:r>
            <a:r>
              <a:rPr lang="en-US" sz="2400" dirty="0" smtClean="0"/>
              <a:t> et Al.,1993: Long term outcome for children with autism who received early intensive Behavioral Treatment.</a:t>
            </a:r>
            <a:endParaRPr lang="en-US" sz="2400" dirty="0"/>
          </a:p>
        </p:txBody>
      </p:sp>
      <p:sp>
        <p:nvSpPr>
          <p:cNvPr id="3" name="Content Placeholder 2"/>
          <p:cNvSpPr>
            <a:spLocks noGrp="1"/>
          </p:cNvSpPr>
          <p:nvPr>
            <p:ph idx="1"/>
          </p:nvPr>
        </p:nvSpPr>
        <p:spPr/>
        <p:txBody>
          <a:bodyPr/>
          <a:lstStyle/>
          <a:p>
            <a:r>
              <a:rPr lang="en-US" dirty="0" smtClean="0"/>
              <a:t>Objectives of the follow-up:</a:t>
            </a:r>
          </a:p>
          <a:p>
            <a:pPr marL="800100" lvl="1" indent="-342900">
              <a:buFont typeface="+mj-lt"/>
              <a:buAutoNum type="arabicPeriod"/>
            </a:pPr>
            <a:r>
              <a:rPr lang="en-US" dirty="0" smtClean="0"/>
              <a:t>Examine, several years after the evaluation at age 7, the experimental group in </a:t>
            </a:r>
            <a:r>
              <a:rPr lang="en-US" dirty="0" err="1" smtClean="0"/>
              <a:t>Lovaas’s</a:t>
            </a:r>
            <a:r>
              <a:rPr lang="en-US" dirty="0" smtClean="0"/>
              <a:t> (1987) study maintained treatment gains.</a:t>
            </a:r>
          </a:p>
          <a:p>
            <a:pPr lvl="2">
              <a:buFont typeface="Arial" charset="0"/>
              <a:buChar char="•"/>
            </a:pPr>
            <a:r>
              <a:rPr lang="en-US" dirty="0" smtClean="0"/>
              <a:t>Both the experimental group and control group completed standardized tests of intellectual and adaptive functioning.</a:t>
            </a:r>
          </a:p>
          <a:p>
            <a:pPr marL="800100" lvl="1" indent="-342900">
              <a:buFont typeface="+mj-lt"/>
              <a:buAutoNum type="arabicPeriod"/>
            </a:pPr>
            <a:r>
              <a:rPr lang="en-US" dirty="0" smtClean="0"/>
              <a:t>Focus on the subjects who had achieved the best outcome at the end of first grade in the </a:t>
            </a:r>
            <a:r>
              <a:rPr lang="en-US" dirty="0" err="1" smtClean="0"/>
              <a:t>Lovaas</a:t>
            </a:r>
            <a:r>
              <a:rPr lang="en-US" dirty="0" smtClean="0"/>
              <a:t> (1987) study. They examined the extent to which these best-outcome subjects could be considered free of autistic symptomatology.</a:t>
            </a:r>
          </a:p>
          <a:p>
            <a:pPr marL="342900" indent="-342900">
              <a:buFont typeface="+mj-lt"/>
              <a:buAutoNum type="arabicPeriod"/>
            </a:pPr>
            <a:endParaRPr lang="en-US" dirty="0"/>
          </a:p>
        </p:txBody>
      </p:sp>
    </p:spTree>
    <p:extLst>
      <p:ext uri="{BB962C8B-B14F-4D97-AF65-F5344CB8AC3E}">
        <p14:creationId xmlns:p14="http://schemas.microsoft.com/office/powerpoint/2010/main" val="297216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err="1"/>
              <a:t>mcEachin</a:t>
            </a:r>
            <a:r>
              <a:rPr lang="en-US" sz="2400" dirty="0"/>
              <a:t> </a:t>
            </a:r>
            <a:r>
              <a:rPr lang="en-US" sz="2400" dirty="0" smtClean="0"/>
              <a:t>et. Al.,1993</a:t>
            </a:r>
            <a:r>
              <a:rPr lang="en-US" sz="2400" dirty="0"/>
              <a:t>: Long term outcome for children with autism who received early intensive Behavioral Treatment. </a:t>
            </a:r>
          </a:p>
        </p:txBody>
      </p:sp>
      <p:sp>
        <p:nvSpPr>
          <p:cNvPr id="3" name="Content Placeholder 2"/>
          <p:cNvSpPr>
            <a:spLocks noGrp="1"/>
          </p:cNvSpPr>
          <p:nvPr>
            <p:ph idx="1"/>
          </p:nvPr>
        </p:nvSpPr>
        <p:spPr>
          <a:xfrm>
            <a:off x="1451579" y="2063233"/>
            <a:ext cx="9603275" cy="3613172"/>
          </a:xfrm>
        </p:spPr>
        <p:txBody>
          <a:bodyPr>
            <a:normAutofit fontScale="92500" lnSpcReduction="20000"/>
          </a:bodyPr>
          <a:lstStyle/>
          <a:p>
            <a:r>
              <a:rPr lang="en-US" dirty="0" smtClean="0"/>
              <a:t>Findings:</a:t>
            </a:r>
          </a:p>
          <a:p>
            <a:pPr lvl="1"/>
            <a:r>
              <a:rPr lang="en-US" dirty="0" smtClean="0"/>
              <a:t>Intellectual Functioning</a:t>
            </a:r>
          </a:p>
          <a:p>
            <a:pPr lvl="2"/>
            <a:r>
              <a:rPr lang="en-US" dirty="0" smtClean="0"/>
              <a:t>Experimental group had maintained gains in intellectual functioning between age 7 and the time of this evaluation (Mean IQ of 83).</a:t>
            </a:r>
          </a:p>
          <a:p>
            <a:pPr lvl="2"/>
            <a:r>
              <a:rPr lang="en-US" dirty="0" smtClean="0"/>
              <a:t>Control group retained scores from evaluation at age 7 (Mean IQ of 52).</a:t>
            </a:r>
          </a:p>
          <a:p>
            <a:pPr lvl="1"/>
            <a:r>
              <a:rPr lang="en-US" dirty="0" smtClean="0"/>
              <a:t>School Placement</a:t>
            </a:r>
          </a:p>
          <a:p>
            <a:pPr lvl="2"/>
            <a:r>
              <a:rPr lang="en-US" dirty="0" smtClean="0"/>
              <a:t>Two subjects changed classifications, all other subjects from the experimental group retained original classification.</a:t>
            </a:r>
          </a:p>
          <a:p>
            <a:pPr lvl="2"/>
            <a:r>
              <a:rPr lang="en-US" dirty="0" smtClean="0"/>
              <a:t>In</a:t>
            </a:r>
            <a:r>
              <a:rPr lang="en-US" dirty="0" smtClean="0">
                <a:solidFill>
                  <a:srgbClr val="FF0000"/>
                </a:solidFill>
              </a:rPr>
              <a:t> </a:t>
            </a:r>
            <a:r>
              <a:rPr lang="en-US" dirty="0" smtClean="0"/>
              <a:t>the control group, none of the 19 children were in a regular class, as had been true at the age 7 evaluation.</a:t>
            </a:r>
          </a:p>
          <a:p>
            <a:pPr lvl="1"/>
            <a:r>
              <a:rPr lang="en-US" dirty="0" smtClean="0"/>
              <a:t>Adaptive and Maladaptive Behavior</a:t>
            </a:r>
          </a:p>
          <a:p>
            <a:pPr lvl="2"/>
            <a:r>
              <a:rPr lang="en-US" dirty="0" smtClean="0"/>
              <a:t>On the Vineland, the mean overall score was 72 in the experimental group and 48 in the control group.</a:t>
            </a:r>
          </a:p>
          <a:p>
            <a:pPr lvl="2"/>
            <a:endParaRPr lang="en-US" dirty="0" smtClean="0"/>
          </a:p>
          <a:p>
            <a:pPr lvl="1"/>
            <a:endParaRPr lang="en-US" dirty="0"/>
          </a:p>
        </p:txBody>
      </p:sp>
    </p:spTree>
    <p:extLst>
      <p:ext uri="{BB962C8B-B14F-4D97-AF65-F5344CB8AC3E}">
        <p14:creationId xmlns:p14="http://schemas.microsoft.com/office/powerpoint/2010/main" val="984872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err="1" smtClean="0"/>
              <a:t>mcEachin</a:t>
            </a:r>
            <a:r>
              <a:rPr lang="en-US" sz="2400" dirty="0" smtClean="0"/>
              <a:t> et. Al.,1993</a:t>
            </a:r>
            <a:r>
              <a:rPr lang="en-US" sz="2400" dirty="0"/>
              <a:t>: Long term outcome for children with autism who received early intensive Behavioral Treatment.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3462279"/>
              </p:ext>
            </p:extLst>
          </p:nvPr>
        </p:nvGraphicFramePr>
        <p:xfrm>
          <a:off x="1451579" y="2847398"/>
          <a:ext cx="9603880" cy="2941152"/>
        </p:xfrm>
        <a:graphic>
          <a:graphicData uri="http://schemas.openxmlformats.org/drawingml/2006/table">
            <a:tbl>
              <a:tblPr firstRow="1" bandRow="1">
                <a:tableStyleId>{5C22544A-7EE6-4342-B048-85BDC9FD1C3A}</a:tableStyleId>
              </a:tblPr>
              <a:tblGrid>
                <a:gridCol w="2400970"/>
                <a:gridCol w="2400970"/>
                <a:gridCol w="2400970"/>
                <a:gridCol w="2400970"/>
              </a:tblGrid>
              <a:tr h="980384">
                <a:tc>
                  <a:txBody>
                    <a:bodyPr/>
                    <a:lstStyle/>
                    <a:p>
                      <a:endParaRPr lang="en-US" dirty="0"/>
                    </a:p>
                  </a:txBody>
                  <a:tcPr/>
                </a:tc>
                <a:tc>
                  <a:txBody>
                    <a:bodyPr/>
                    <a:lstStyle/>
                    <a:p>
                      <a:pPr algn="ctr"/>
                      <a:r>
                        <a:rPr lang="en-US" dirty="0" smtClean="0"/>
                        <a:t>Intellectual Functioning</a:t>
                      </a:r>
                      <a:endParaRPr lang="en-US" dirty="0"/>
                    </a:p>
                  </a:txBody>
                  <a:tcPr anchor="ctr"/>
                </a:tc>
                <a:tc>
                  <a:txBody>
                    <a:bodyPr/>
                    <a:lstStyle/>
                    <a:p>
                      <a:pPr algn="ctr"/>
                      <a:r>
                        <a:rPr lang="en-US" dirty="0" smtClean="0"/>
                        <a:t>Adaptive</a:t>
                      </a:r>
                      <a:r>
                        <a:rPr lang="en-US" baseline="0" dirty="0" smtClean="0"/>
                        <a:t> Behavior</a:t>
                      </a:r>
                      <a:endParaRPr lang="en-US" dirty="0"/>
                    </a:p>
                  </a:txBody>
                  <a:tcPr anchor="ctr"/>
                </a:tc>
                <a:tc>
                  <a:txBody>
                    <a:bodyPr/>
                    <a:lstStyle/>
                    <a:p>
                      <a:pPr algn="ctr"/>
                      <a:r>
                        <a:rPr lang="en-US" dirty="0" smtClean="0"/>
                        <a:t>Personality Functioning</a:t>
                      </a:r>
                      <a:endParaRPr lang="en-US" dirty="0"/>
                    </a:p>
                  </a:txBody>
                  <a:tcPr anchor="ctr"/>
                </a:tc>
              </a:tr>
              <a:tr h="980384">
                <a:tc>
                  <a:txBody>
                    <a:bodyPr/>
                    <a:lstStyle/>
                    <a:p>
                      <a:pPr algn="ctr"/>
                      <a:r>
                        <a:rPr lang="en-US" dirty="0" smtClean="0"/>
                        <a:t>Best Outcome</a:t>
                      </a:r>
                      <a:endParaRPr lang="en-US" dirty="0"/>
                    </a:p>
                  </a:txBody>
                  <a:tcPr anchor="ctr"/>
                </a:tc>
                <a:tc>
                  <a:txBody>
                    <a:bodyPr/>
                    <a:lstStyle/>
                    <a:p>
                      <a:pPr algn="ctr"/>
                      <a:r>
                        <a:rPr lang="en-US" dirty="0" smtClean="0"/>
                        <a:t>Mean IQ: </a:t>
                      </a:r>
                      <a:r>
                        <a:rPr lang="en-US" b="1" dirty="0" smtClean="0"/>
                        <a:t>111</a:t>
                      </a:r>
                      <a:endParaRPr lang="en-US" b="1" dirty="0"/>
                    </a:p>
                  </a:txBody>
                  <a:tcPr anchor="ctr"/>
                </a:tc>
                <a:tc>
                  <a:txBody>
                    <a:bodyPr/>
                    <a:lstStyle/>
                    <a:p>
                      <a:pPr algn="ctr"/>
                      <a:r>
                        <a:rPr lang="en-US" dirty="0" smtClean="0"/>
                        <a:t>Mean Vineland</a:t>
                      </a:r>
                      <a:r>
                        <a:rPr lang="en-US" baseline="0" dirty="0" smtClean="0"/>
                        <a:t> Adaptive Behavior Composite: </a:t>
                      </a:r>
                      <a:r>
                        <a:rPr lang="en-US" b="1" baseline="0" dirty="0" smtClean="0"/>
                        <a:t>94</a:t>
                      </a:r>
                      <a:endParaRPr lang="en-US" b="1" dirty="0"/>
                    </a:p>
                  </a:txBody>
                  <a:tcPr anchor="ctr"/>
                </a:tc>
                <a:tc>
                  <a:txBody>
                    <a:bodyPr/>
                    <a:lstStyle/>
                    <a:p>
                      <a:pPr algn="ctr"/>
                      <a:r>
                        <a:rPr lang="en-US" dirty="0" smtClean="0"/>
                        <a:t>Personality Inventory for Children:</a:t>
                      </a:r>
                      <a:r>
                        <a:rPr lang="en-US" baseline="0" dirty="0" smtClean="0"/>
                        <a:t> </a:t>
                      </a:r>
                      <a:endParaRPr lang="en-US" dirty="0"/>
                    </a:p>
                  </a:txBody>
                  <a:tcPr anchor="ctr"/>
                </a:tc>
              </a:tr>
              <a:tr h="980384">
                <a:tc>
                  <a:txBody>
                    <a:bodyPr/>
                    <a:lstStyle/>
                    <a:p>
                      <a:pPr algn="ctr"/>
                      <a:r>
                        <a:rPr lang="en-US" dirty="0" smtClean="0"/>
                        <a:t>Non-Clinical Comparison</a:t>
                      </a:r>
                      <a:endParaRPr lang="en-US" dirty="0"/>
                    </a:p>
                  </a:txBody>
                  <a:tcPr anchor="ctr"/>
                </a:tc>
                <a:tc>
                  <a:txBody>
                    <a:bodyPr/>
                    <a:lstStyle/>
                    <a:p>
                      <a:pPr algn="ctr"/>
                      <a:r>
                        <a:rPr lang="en-US" dirty="0" smtClean="0"/>
                        <a:t>Mean IQ: </a:t>
                      </a:r>
                      <a:r>
                        <a:rPr lang="en-US" b="1" dirty="0" smtClean="0"/>
                        <a:t>119</a:t>
                      </a:r>
                      <a:endParaRPr lang="en-US" b="1" dirty="0"/>
                    </a:p>
                  </a:txBody>
                  <a:tcPr anchor="ctr"/>
                </a:tc>
                <a:tc>
                  <a:txBody>
                    <a:bodyPr/>
                    <a:lstStyle/>
                    <a:p>
                      <a:pPr algn="ctr"/>
                      <a:r>
                        <a:rPr lang="en-US" dirty="0" smtClean="0"/>
                        <a:t>Mean Vineland</a:t>
                      </a:r>
                      <a:r>
                        <a:rPr lang="en-US" baseline="0" dirty="0" smtClean="0"/>
                        <a:t> Adaptive Behavior Composite: </a:t>
                      </a:r>
                      <a:r>
                        <a:rPr lang="en-US" b="1" baseline="0" dirty="0" smtClean="0"/>
                        <a:t>101</a:t>
                      </a:r>
                      <a:r>
                        <a:rPr lang="en-US" baseline="0" dirty="0" smtClean="0"/>
                        <a:t> </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Personality Inventory for Children:</a:t>
                      </a:r>
                      <a:r>
                        <a:rPr lang="en-US" baseline="0" dirty="0" smtClean="0"/>
                        <a:t>  </a:t>
                      </a:r>
                      <a:r>
                        <a:rPr lang="en-US" b="1" baseline="0" dirty="0" smtClean="0"/>
                        <a:t>49</a:t>
                      </a:r>
                      <a:endParaRPr lang="en-US" b="1" dirty="0" smtClean="0"/>
                    </a:p>
                    <a:p>
                      <a:pPr algn="ctr"/>
                      <a:endParaRPr lang="en-US" dirty="0"/>
                    </a:p>
                  </a:txBody>
                  <a:tcPr anchor="ctr"/>
                </a:tc>
              </a:tr>
            </a:tbl>
          </a:graphicData>
        </a:graphic>
      </p:graphicFrame>
      <p:sp>
        <p:nvSpPr>
          <p:cNvPr id="5" name="TextBox 4"/>
          <p:cNvSpPr txBox="1"/>
          <p:nvPr/>
        </p:nvSpPr>
        <p:spPr>
          <a:xfrm>
            <a:off x="2066306" y="2173184"/>
            <a:ext cx="8277102" cy="369332"/>
          </a:xfrm>
          <a:prstGeom prst="rect">
            <a:avLst/>
          </a:prstGeom>
          <a:noFill/>
        </p:spPr>
        <p:txBody>
          <a:bodyPr wrap="square" rtlCol="0">
            <a:spAutoFit/>
          </a:bodyPr>
          <a:lstStyle/>
          <a:p>
            <a:pPr algn="ctr"/>
            <a:r>
              <a:rPr lang="en-US" dirty="0" smtClean="0"/>
              <a:t>Comparison of Best Outcome subjects to Non-Clinical Comparison group</a:t>
            </a:r>
            <a:endParaRPr lang="en-US" dirty="0"/>
          </a:p>
        </p:txBody>
      </p:sp>
    </p:spTree>
    <p:extLst>
      <p:ext uri="{BB962C8B-B14F-4D97-AF65-F5344CB8AC3E}">
        <p14:creationId xmlns:p14="http://schemas.microsoft.com/office/powerpoint/2010/main" val="1857106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implications</a:t>
            </a:r>
            <a:endParaRPr lang="en-US" dirty="0"/>
          </a:p>
        </p:txBody>
      </p:sp>
      <p:sp>
        <p:nvSpPr>
          <p:cNvPr id="3" name="Content Placeholder 2"/>
          <p:cNvSpPr>
            <a:spLocks noGrp="1"/>
          </p:cNvSpPr>
          <p:nvPr>
            <p:ph idx="1"/>
          </p:nvPr>
        </p:nvSpPr>
        <p:spPr/>
        <p:txBody>
          <a:bodyPr/>
          <a:lstStyle/>
          <a:p>
            <a:r>
              <a:rPr lang="en-US" dirty="0" smtClean="0"/>
              <a:t>This study showed that the “Best Outcome” group, post-treatment, resembled typically developing children cognitively, adaptively, and socially. </a:t>
            </a:r>
          </a:p>
          <a:p>
            <a:r>
              <a:rPr lang="en-US" dirty="0"/>
              <a:t>D</a:t>
            </a:r>
            <a:r>
              <a:rPr lang="en-US" dirty="0" smtClean="0"/>
              <a:t>emonstrated that gains made by experimental group had been maintained for the most part. </a:t>
            </a:r>
          </a:p>
          <a:p>
            <a:endParaRPr lang="en-US" dirty="0" smtClean="0"/>
          </a:p>
          <a:p>
            <a:endParaRPr lang="en-US" dirty="0"/>
          </a:p>
        </p:txBody>
      </p:sp>
    </p:spTree>
    <p:extLst>
      <p:ext uri="{BB962C8B-B14F-4D97-AF65-F5344CB8AC3E}">
        <p14:creationId xmlns:p14="http://schemas.microsoft.com/office/powerpoint/2010/main" val="1084079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err="1"/>
              <a:t>Sallows</a:t>
            </a:r>
            <a:r>
              <a:rPr lang="en-US" sz="2400" dirty="0"/>
              <a:t> </a:t>
            </a:r>
            <a:r>
              <a:rPr lang="en-US" sz="2400" dirty="0" smtClean="0"/>
              <a:t>&amp; </a:t>
            </a:r>
            <a:r>
              <a:rPr lang="en-US" sz="2400" dirty="0" err="1" smtClean="0"/>
              <a:t>Graupner</a:t>
            </a:r>
            <a:r>
              <a:rPr lang="en-US" sz="2400" dirty="0" smtClean="0"/>
              <a:t> 2005: Intensive Behavioral treatment for children with autism: four-year outcome and predictors. </a:t>
            </a:r>
            <a:endParaRPr lang="en-US" sz="2400" dirty="0"/>
          </a:p>
        </p:txBody>
      </p:sp>
      <p:sp>
        <p:nvSpPr>
          <p:cNvPr id="3" name="Content Placeholder 2"/>
          <p:cNvSpPr>
            <a:spLocks noGrp="1"/>
          </p:cNvSpPr>
          <p:nvPr>
            <p:ph idx="1"/>
          </p:nvPr>
        </p:nvSpPr>
        <p:spPr/>
        <p:txBody>
          <a:bodyPr/>
          <a:lstStyle/>
          <a:p>
            <a:r>
              <a:rPr lang="en-US" dirty="0" smtClean="0"/>
              <a:t>Twenty-four children with autism were randomly assigned to:</a:t>
            </a:r>
          </a:p>
          <a:p>
            <a:pPr lvl="1"/>
            <a:r>
              <a:rPr lang="en-US" dirty="0" smtClean="0"/>
              <a:t>clinic-directed group, replicating the parameters of the early intensive behavioral treatment developed at UCLA,  (n=13)</a:t>
            </a:r>
          </a:p>
          <a:p>
            <a:pPr lvl="1"/>
            <a:r>
              <a:rPr lang="en-US" dirty="0" smtClean="0"/>
              <a:t>or </a:t>
            </a:r>
          </a:p>
          <a:p>
            <a:pPr lvl="1"/>
            <a:r>
              <a:rPr lang="en-US" dirty="0" smtClean="0"/>
              <a:t>to a parent-directed group that received intensive hours but less supervision by equally well-trained supervisors. (n=10)</a:t>
            </a:r>
            <a:endParaRPr lang="en-US" dirty="0"/>
          </a:p>
          <a:p>
            <a:r>
              <a:rPr lang="en-US" dirty="0" err="1" smtClean="0"/>
              <a:t>Aversives</a:t>
            </a:r>
            <a:r>
              <a:rPr lang="en-US" dirty="0" smtClean="0"/>
              <a:t> were not used in this replication</a:t>
            </a:r>
          </a:p>
        </p:txBody>
      </p:sp>
    </p:spTree>
    <p:extLst>
      <p:ext uri="{BB962C8B-B14F-4D97-AF65-F5344CB8AC3E}">
        <p14:creationId xmlns:p14="http://schemas.microsoft.com/office/powerpoint/2010/main" val="10104230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840145"/>
            <a:ext cx="9603275" cy="1049235"/>
          </a:xfrm>
        </p:spPr>
        <p:txBody>
          <a:bodyPr>
            <a:noAutofit/>
          </a:bodyPr>
          <a:lstStyle/>
          <a:p>
            <a:pPr algn="ctr"/>
            <a:r>
              <a:rPr lang="en-US" sz="2400" dirty="0" err="1" smtClean="0"/>
              <a:t>Sallows</a:t>
            </a:r>
            <a:r>
              <a:rPr lang="en-US" sz="2400" dirty="0" smtClean="0"/>
              <a:t> &amp; </a:t>
            </a:r>
            <a:r>
              <a:rPr lang="en-US" sz="2400" dirty="0" err="1" smtClean="0"/>
              <a:t>graupner</a:t>
            </a:r>
            <a:r>
              <a:rPr lang="en-US" sz="2400" dirty="0" smtClean="0"/>
              <a:t> 2005</a:t>
            </a:r>
            <a:r>
              <a:rPr lang="en-US" sz="2400" dirty="0"/>
              <a:t>: Intensive Behavioral treatment for children with autism: four-year outcome and </a:t>
            </a:r>
            <a:r>
              <a:rPr lang="en-US" sz="2400" dirty="0" smtClean="0"/>
              <a:t>predictors. </a:t>
            </a:r>
            <a:endParaRPr lang="en-US" sz="2400" dirty="0"/>
          </a:p>
        </p:txBody>
      </p:sp>
      <p:sp>
        <p:nvSpPr>
          <p:cNvPr id="3" name="Content Placeholder 2"/>
          <p:cNvSpPr>
            <a:spLocks noGrp="1"/>
          </p:cNvSpPr>
          <p:nvPr>
            <p:ph idx="1"/>
          </p:nvPr>
        </p:nvSpPr>
        <p:spPr/>
        <p:txBody>
          <a:bodyPr/>
          <a:lstStyle/>
          <a:p>
            <a:r>
              <a:rPr lang="en-US" dirty="0" smtClean="0"/>
              <a:t>Research Questions:</a:t>
            </a:r>
          </a:p>
          <a:p>
            <a:pPr marL="800100" lvl="1" indent="-342900">
              <a:buFont typeface="+mj-lt"/>
              <a:buAutoNum type="arabicPeriod"/>
            </a:pPr>
            <a:r>
              <a:rPr lang="en-US" dirty="0" smtClean="0"/>
              <a:t>Can a community-based program operating without the resources, support, or supervision of a university center, implement the UCLA program with a similar population of children and achieve similar population of children and achieve similar results without using </a:t>
            </a:r>
            <a:r>
              <a:rPr lang="en-US" dirty="0" err="1" smtClean="0"/>
              <a:t>aversives</a:t>
            </a:r>
            <a:r>
              <a:rPr lang="en-US" dirty="0" smtClean="0"/>
              <a:t>?</a:t>
            </a:r>
          </a:p>
          <a:p>
            <a:pPr marL="800100" lvl="1" indent="-342900">
              <a:buFont typeface="+mj-lt"/>
              <a:buAutoNum type="arabicPeriod"/>
            </a:pPr>
            <a:r>
              <a:rPr lang="en-US" dirty="0" smtClean="0"/>
              <a:t>Do significant residual symptoms of autism remain among children who achieve post-treatment test scores in the average range? </a:t>
            </a:r>
          </a:p>
          <a:p>
            <a:pPr marL="800100" lvl="1" indent="-342900">
              <a:buFont typeface="+mj-lt"/>
              <a:buAutoNum type="arabicPeriod"/>
            </a:pPr>
            <a:r>
              <a:rPr lang="en-US" u="sng" dirty="0" smtClean="0"/>
              <a:t>Can pretreatment variables be identified that accurately predict outcome?</a:t>
            </a:r>
            <a:endParaRPr lang="en-US" u="sng" dirty="0"/>
          </a:p>
        </p:txBody>
      </p:sp>
    </p:spTree>
    <p:extLst>
      <p:ext uri="{BB962C8B-B14F-4D97-AF65-F5344CB8AC3E}">
        <p14:creationId xmlns:p14="http://schemas.microsoft.com/office/powerpoint/2010/main" val="1524161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err="1" smtClean="0"/>
              <a:t>Sallows</a:t>
            </a:r>
            <a:r>
              <a:rPr lang="en-US" sz="2400" dirty="0" smtClean="0"/>
              <a:t> &amp; </a:t>
            </a:r>
            <a:r>
              <a:rPr lang="en-US" sz="2400" dirty="0" err="1" smtClean="0"/>
              <a:t>graupner</a:t>
            </a:r>
            <a:r>
              <a:rPr lang="en-US" sz="2400" dirty="0" smtClean="0"/>
              <a:t> 2005</a:t>
            </a:r>
            <a:r>
              <a:rPr lang="en-US" sz="2400" dirty="0"/>
              <a:t>: Intensive Behavioral treatment for children with autism: four-year outcome and </a:t>
            </a:r>
            <a:r>
              <a:rPr lang="en-US" sz="2400" dirty="0" smtClean="0"/>
              <a:t>predictors. </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59446291"/>
              </p:ext>
            </p:extLst>
          </p:nvPr>
        </p:nvGraphicFramePr>
        <p:xfrm>
          <a:off x="1450975" y="2016125"/>
          <a:ext cx="9603879" cy="2781508"/>
        </p:xfrm>
        <a:graphic>
          <a:graphicData uri="http://schemas.openxmlformats.org/drawingml/2006/table">
            <a:tbl>
              <a:tblPr firstRow="1" bandRow="1">
                <a:tableStyleId>{5C22544A-7EE6-4342-B048-85BDC9FD1C3A}</a:tableStyleId>
              </a:tblPr>
              <a:tblGrid>
                <a:gridCol w="3201293"/>
                <a:gridCol w="3201293"/>
                <a:gridCol w="3201293"/>
              </a:tblGrid>
              <a:tr h="695377">
                <a:tc>
                  <a:txBody>
                    <a:bodyPr/>
                    <a:lstStyle/>
                    <a:p>
                      <a:pPr algn="ctr"/>
                      <a:r>
                        <a:rPr lang="en-US" dirty="0" smtClean="0"/>
                        <a:t>1:1 Hours</a:t>
                      </a:r>
                      <a:r>
                        <a:rPr lang="en-US" baseline="0" dirty="0" smtClean="0"/>
                        <a:t> per week (SD)</a:t>
                      </a:r>
                      <a:endParaRPr lang="en-US" dirty="0"/>
                    </a:p>
                  </a:txBody>
                  <a:tcPr/>
                </a:tc>
                <a:tc>
                  <a:txBody>
                    <a:bodyPr/>
                    <a:lstStyle/>
                    <a:p>
                      <a:pPr algn="ctr"/>
                      <a:r>
                        <a:rPr lang="en-US" dirty="0" smtClean="0"/>
                        <a:t>Clinic-Directed</a:t>
                      </a:r>
                      <a:endParaRPr lang="en-US" dirty="0"/>
                    </a:p>
                  </a:txBody>
                  <a:tcPr/>
                </a:tc>
                <a:tc>
                  <a:txBody>
                    <a:bodyPr/>
                    <a:lstStyle/>
                    <a:p>
                      <a:pPr algn="ctr"/>
                      <a:r>
                        <a:rPr lang="en-US" dirty="0" smtClean="0"/>
                        <a:t>Parent-Directed</a:t>
                      </a:r>
                      <a:r>
                        <a:rPr lang="en-US" baseline="0" dirty="0" smtClean="0"/>
                        <a:t> </a:t>
                      </a:r>
                      <a:endParaRPr lang="en-US" dirty="0"/>
                    </a:p>
                  </a:txBody>
                  <a:tcPr/>
                </a:tc>
              </a:tr>
              <a:tr h="695377">
                <a:tc>
                  <a:txBody>
                    <a:bodyPr/>
                    <a:lstStyle/>
                    <a:p>
                      <a:pPr algn="ctr"/>
                      <a:r>
                        <a:rPr lang="en-US" dirty="0" smtClean="0"/>
                        <a:t>Year 1</a:t>
                      </a:r>
                      <a:endParaRPr lang="en-US" dirty="0"/>
                    </a:p>
                  </a:txBody>
                  <a:tcPr/>
                </a:tc>
                <a:tc>
                  <a:txBody>
                    <a:bodyPr/>
                    <a:lstStyle/>
                    <a:p>
                      <a:pPr algn="ctr"/>
                      <a:r>
                        <a:rPr lang="en-US" dirty="0" smtClean="0"/>
                        <a:t>38.60 (2.91)</a:t>
                      </a:r>
                      <a:endParaRPr lang="en-US" dirty="0"/>
                    </a:p>
                  </a:txBody>
                  <a:tcPr/>
                </a:tc>
                <a:tc>
                  <a:txBody>
                    <a:bodyPr/>
                    <a:lstStyle/>
                    <a:p>
                      <a:pPr algn="ctr"/>
                      <a:r>
                        <a:rPr lang="en-US" dirty="0" smtClean="0"/>
                        <a:t>31.67 (5.81)</a:t>
                      </a:r>
                      <a:endParaRPr lang="en-US" dirty="0"/>
                    </a:p>
                  </a:txBody>
                  <a:tcPr/>
                </a:tc>
              </a:tr>
              <a:tr h="695377">
                <a:tc>
                  <a:txBody>
                    <a:bodyPr/>
                    <a:lstStyle/>
                    <a:p>
                      <a:pPr algn="ctr"/>
                      <a:r>
                        <a:rPr lang="en-US" dirty="0" smtClean="0"/>
                        <a:t>Year 2</a:t>
                      </a:r>
                      <a:endParaRPr lang="en-US" dirty="0"/>
                    </a:p>
                  </a:txBody>
                  <a:tcPr/>
                </a:tc>
                <a:tc>
                  <a:txBody>
                    <a:bodyPr/>
                    <a:lstStyle/>
                    <a:p>
                      <a:pPr algn="ctr"/>
                      <a:r>
                        <a:rPr lang="en-US" dirty="0" smtClean="0"/>
                        <a:t>36.55 (3.83)</a:t>
                      </a:r>
                      <a:endParaRPr lang="en-US" dirty="0"/>
                    </a:p>
                  </a:txBody>
                  <a:tcPr/>
                </a:tc>
                <a:tc>
                  <a:txBody>
                    <a:bodyPr/>
                    <a:lstStyle/>
                    <a:p>
                      <a:pPr algn="ctr"/>
                      <a:r>
                        <a:rPr lang="en-US" dirty="0" smtClean="0"/>
                        <a:t>30.88 (4.04)</a:t>
                      </a:r>
                      <a:endParaRPr lang="en-US" dirty="0"/>
                    </a:p>
                  </a:txBody>
                  <a:tcPr/>
                </a:tc>
              </a:tr>
              <a:tr h="695377">
                <a:tc>
                  <a:txBody>
                    <a:bodyPr/>
                    <a:lstStyle/>
                    <a:p>
                      <a:pPr algn="ctr"/>
                      <a:r>
                        <a:rPr lang="en-US" dirty="0" smtClean="0"/>
                        <a:t>In-home</a:t>
                      </a:r>
                      <a:r>
                        <a:rPr lang="en-US" baseline="0" dirty="0" smtClean="0"/>
                        <a:t> Supervision</a:t>
                      </a:r>
                    </a:p>
                    <a:p>
                      <a:pPr algn="ctr"/>
                      <a:r>
                        <a:rPr lang="en-US" baseline="0" dirty="0" smtClean="0"/>
                        <a:t>(Both Years)</a:t>
                      </a:r>
                      <a:endParaRPr lang="en-US" dirty="0"/>
                    </a:p>
                  </a:txBody>
                  <a:tcPr/>
                </a:tc>
                <a:tc>
                  <a:txBody>
                    <a:bodyPr/>
                    <a:lstStyle/>
                    <a:p>
                      <a:pPr algn="ctr"/>
                      <a:r>
                        <a:rPr lang="en-US" dirty="0" smtClean="0"/>
                        <a:t>6-10 hrs. per week</a:t>
                      </a:r>
                      <a:endParaRPr lang="en-US" dirty="0"/>
                    </a:p>
                  </a:txBody>
                  <a:tcPr/>
                </a:tc>
                <a:tc>
                  <a:txBody>
                    <a:bodyPr/>
                    <a:lstStyle/>
                    <a:p>
                      <a:pPr algn="ctr"/>
                      <a:r>
                        <a:rPr lang="en-US" dirty="0" smtClean="0"/>
                        <a:t>6 hrs. per month </a:t>
                      </a:r>
                      <a:endParaRPr lang="en-US" dirty="0"/>
                    </a:p>
                  </a:txBody>
                  <a:tcPr/>
                </a:tc>
              </a:tr>
            </a:tbl>
          </a:graphicData>
        </a:graphic>
      </p:graphicFrame>
    </p:spTree>
    <p:extLst>
      <p:ext uri="{BB962C8B-B14F-4D97-AF65-F5344CB8AC3E}">
        <p14:creationId xmlns:p14="http://schemas.microsoft.com/office/powerpoint/2010/main" val="8205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err="1" smtClean="0"/>
              <a:t>Sallows</a:t>
            </a:r>
            <a:r>
              <a:rPr lang="en-US" sz="2400" dirty="0" smtClean="0"/>
              <a:t> &amp; </a:t>
            </a:r>
            <a:r>
              <a:rPr lang="en-US" sz="2400" dirty="0" err="1" smtClean="0"/>
              <a:t>graupner</a:t>
            </a:r>
            <a:r>
              <a:rPr lang="en-US" sz="2400" dirty="0" smtClean="0"/>
              <a:t> 2005</a:t>
            </a:r>
            <a:r>
              <a:rPr lang="en-US" sz="2400" dirty="0"/>
              <a:t>: Intensive Behavioral treatment for children with autism: four-year outcome and </a:t>
            </a:r>
            <a:r>
              <a:rPr lang="en-US" sz="2400" dirty="0" smtClean="0"/>
              <a:t>predictors. </a:t>
            </a:r>
            <a:endParaRPr lang="en-US" sz="2400" dirty="0"/>
          </a:p>
        </p:txBody>
      </p:sp>
      <p:sp>
        <p:nvSpPr>
          <p:cNvPr id="3" name="Content Placeholder 2"/>
          <p:cNvSpPr>
            <a:spLocks noGrp="1"/>
          </p:cNvSpPr>
          <p:nvPr>
            <p:ph idx="1"/>
          </p:nvPr>
        </p:nvSpPr>
        <p:spPr/>
        <p:txBody>
          <a:bodyPr/>
          <a:lstStyle/>
          <a:p>
            <a:pPr marL="0" indent="0">
              <a:buNone/>
            </a:pPr>
            <a:r>
              <a:rPr lang="en-US" dirty="0" smtClean="0"/>
              <a:t>Results</a:t>
            </a:r>
          </a:p>
          <a:p>
            <a:r>
              <a:rPr lang="en-US" dirty="0" smtClean="0"/>
              <a:t>The average Full Scale IQ for all 23 children increased from 51 to 76, a 25-point increase. </a:t>
            </a:r>
          </a:p>
          <a:p>
            <a:r>
              <a:rPr lang="en-US" dirty="0" smtClean="0"/>
              <a:t>Eight of the children achieved average IQs or higher after 1 year treatment ( 5 clinic-directed and 3 parent-directed).</a:t>
            </a:r>
          </a:p>
          <a:p>
            <a:r>
              <a:rPr lang="en-US" dirty="0" smtClean="0"/>
              <a:t>These ”rapid learners” represented 48% of </a:t>
            </a:r>
            <a:r>
              <a:rPr lang="en-US" b="1" i="1" dirty="0" smtClean="0"/>
              <a:t>ALL </a:t>
            </a:r>
            <a:r>
              <a:rPr lang="en-US" dirty="0" smtClean="0"/>
              <a:t>23 children. </a:t>
            </a:r>
          </a:p>
          <a:p>
            <a:r>
              <a:rPr lang="en-US" dirty="0" smtClean="0"/>
              <a:t>The IQ of the remaining 12 children (8 clinic-directed and 4 parent-directed) did not show a significant increase, consistent with previous research (smith et al., 2000).</a:t>
            </a:r>
          </a:p>
          <a:p>
            <a:endParaRPr lang="en-US" dirty="0" smtClean="0"/>
          </a:p>
        </p:txBody>
      </p:sp>
    </p:spTree>
    <p:extLst>
      <p:ext uri="{BB962C8B-B14F-4D97-AF65-F5344CB8AC3E}">
        <p14:creationId xmlns:p14="http://schemas.microsoft.com/office/powerpoint/2010/main" val="17187896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stretch>
            <a:fillRect/>
          </a:stretch>
        </p:blipFill>
        <p:spPr>
          <a:xfrm>
            <a:off x="2210703" y="0"/>
            <a:ext cx="7604900" cy="6107502"/>
          </a:xfrm>
          <a:prstGeom prst="rect">
            <a:avLst/>
          </a:prstGeom>
        </p:spPr>
      </p:pic>
      <p:sp>
        <p:nvSpPr>
          <p:cNvPr id="3" name="Oval 2"/>
          <p:cNvSpPr/>
          <p:nvPr/>
        </p:nvSpPr>
        <p:spPr>
          <a:xfrm rot="2611222">
            <a:off x="4503501" y="275836"/>
            <a:ext cx="906961" cy="24160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988062" y="5434539"/>
            <a:ext cx="2069960" cy="646331"/>
          </a:xfrm>
          <a:prstGeom prst="rect">
            <a:avLst/>
          </a:prstGeom>
          <a:noFill/>
        </p:spPr>
        <p:txBody>
          <a:bodyPr wrap="square" rtlCol="0">
            <a:spAutoFit/>
          </a:bodyPr>
          <a:lstStyle/>
          <a:p>
            <a:r>
              <a:rPr lang="en-US" dirty="0" err="1" smtClean="0"/>
              <a:t>Sallows</a:t>
            </a:r>
            <a:r>
              <a:rPr lang="en-US" dirty="0" smtClean="0"/>
              <a:t> &amp; </a:t>
            </a:r>
            <a:r>
              <a:rPr lang="en-US" dirty="0" err="1" smtClean="0"/>
              <a:t>Graupner</a:t>
            </a:r>
            <a:r>
              <a:rPr lang="en-US" dirty="0" smtClean="0"/>
              <a:t>, 2005</a:t>
            </a:r>
            <a:endParaRPr lang="en-US" dirty="0"/>
          </a:p>
        </p:txBody>
      </p:sp>
    </p:spTree>
    <p:extLst>
      <p:ext uri="{BB962C8B-B14F-4D97-AF65-F5344CB8AC3E}">
        <p14:creationId xmlns:p14="http://schemas.microsoft.com/office/powerpoint/2010/main" val="146123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  What is autism?</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alphaModFix amt="85000"/>
          </a:blip>
          <a:stretch>
            <a:fillRect/>
          </a:stretch>
        </p:blipFill>
        <p:spPr>
          <a:xfrm>
            <a:off x="3078216" y="1853754"/>
            <a:ext cx="6350000" cy="4270599"/>
          </a:xfrm>
          <a:prstGeom prst="rect">
            <a:avLst/>
          </a:prstGeom>
          <a:solidFill>
            <a:schemeClr val="bg2"/>
          </a:solidFill>
        </p:spPr>
      </p:pic>
    </p:spTree>
    <p:extLst>
      <p:ext uri="{BB962C8B-B14F-4D97-AF65-F5344CB8AC3E}">
        <p14:creationId xmlns:p14="http://schemas.microsoft.com/office/powerpoint/2010/main" val="11230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The implications</a:t>
            </a:r>
            <a:endParaRPr lang="en-US" dirty="0"/>
          </a:p>
        </p:txBody>
      </p:sp>
      <p:sp>
        <p:nvSpPr>
          <p:cNvPr id="3" name="Content Placeholder 2"/>
          <p:cNvSpPr>
            <a:spLocks noGrp="1"/>
          </p:cNvSpPr>
          <p:nvPr>
            <p:ph idx="1"/>
          </p:nvPr>
        </p:nvSpPr>
        <p:spPr/>
        <p:txBody>
          <a:bodyPr/>
          <a:lstStyle/>
          <a:p>
            <a:r>
              <a:rPr lang="en-US" dirty="0" smtClean="0"/>
              <a:t>Again, we see the emergence of two very distinct groups. One that rapidly responded to treatment making MA gains at an average rate of 12-18 months per year, </a:t>
            </a:r>
            <a:r>
              <a:rPr lang="en-US" dirty="0"/>
              <a:t> </a:t>
            </a:r>
            <a:r>
              <a:rPr lang="en-US" dirty="0" smtClean="0"/>
              <a:t>and another group that improves, but not at such a dramatic rate.</a:t>
            </a:r>
          </a:p>
          <a:p>
            <a:r>
              <a:rPr lang="en-US" dirty="0" smtClean="0"/>
              <a:t>Pretreatment variables were determined as the greatest predictor of outcome, confirming that differential rates of response are greatly determined by within child factors. </a:t>
            </a:r>
          </a:p>
        </p:txBody>
      </p:sp>
    </p:spTree>
    <p:extLst>
      <p:ext uri="{BB962C8B-B14F-4D97-AF65-F5344CB8AC3E}">
        <p14:creationId xmlns:p14="http://schemas.microsoft.com/office/powerpoint/2010/main" val="9854785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717453"/>
            <a:ext cx="9603275" cy="1136302"/>
          </a:xfrm>
        </p:spPr>
        <p:txBody>
          <a:bodyPr>
            <a:noAutofit/>
          </a:bodyPr>
          <a:lstStyle/>
          <a:p>
            <a:pPr algn="ctr"/>
            <a:r>
              <a:rPr lang="en-US" sz="2600" dirty="0" smtClean="0"/>
              <a:t>Note on Methodological Rigor (</a:t>
            </a:r>
            <a:r>
              <a:rPr lang="en-US" sz="2600" dirty="0" err="1" smtClean="0"/>
              <a:t>Sallows</a:t>
            </a:r>
            <a:r>
              <a:rPr lang="en-US" sz="2600" dirty="0" smtClean="0"/>
              <a:t> &amp; </a:t>
            </a:r>
            <a:r>
              <a:rPr lang="en-US" sz="2600" dirty="0" err="1" smtClean="0"/>
              <a:t>Graupner</a:t>
            </a:r>
            <a:r>
              <a:rPr lang="en-US" sz="2600" dirty="0" smtClean="0"/>
              <a:t>)</a:t>
            </a:r>
            <a:br>
              <a:rPr lang="en-US" sz="2600" dirty="0" smtClean="0"/>
            </a:br>
            <a:r>
              <a:rPr lang="en-US" sz="2600" dirty="0" smtClean="0"/>
              <a:t>What works clearinghouse</a:t>
            </a:r>
            <a:endParaRPr lang="en-US" sz="2600" dirty="0"/>
          </a:p>
        </p:txBody>
      </p:sp>
      <p:sp>
        <p:nvSpPr>
          <p:cNvPr id="3" name="Content Placeholder 2"/>
          <p:cNvSpPr>
            <a:spLocks noGrp="1"/>
          </p:cNvSpPr>
          <p:nvPr>
            <p:ph idx="1"/>
          </p:nvPr>
        </p:nvSpPr>
        <p:spPr/>
        <p:txBody>
          <a:bodyPr>
            <a:normAutofit fontScale="85000" lnSpcReduction="20000"/>
          </a:bodyPr>
          <a:lstStyle/>
          <a:p>
            <a:r>
              <a:rPr lang="en-US" dirty="0" smtClean="0"/>
              <a:t>Randomized?</a:t>
            </a:r>
          </a:p>
          <a:p>
            <a:pPr lvl="1"/>
            <a:r>
              <a:rPr lang="en-US" dirty="0" smtClean="0"/>
              <a:t>Yes!</a:t>
            </a:r>
          </a:p>
          <a:p>
            <a:r>
              <a:rPr lang="en-US" dirty="0" smtClean="0"/>
              <a:t>Attrition reported?</a:t>
            </a:r>
          </a:p>
          <a:p>
            <a:pPr lvl="1"/>
            <a:r>
              <a:rPr lang="en-US" dirty="0" smtClean="0"/>
              <a:t>Yes!</a:t>
            </a:r>
          </a:p>
          <a:p>
            <a:r>
              <a:rPr lang="en-US" dirty="0" smtClean="0"/>
              <a:t>Total Attrition :</a:t>
            </a:r>
          </a:p>
          <a:p>
            <a:pPr lvl="1"/>
            <a:r>
              <a:rPr lang="en-US" dirty="0" smtClean="0"/>
              <a:t>4.2%</a:t>
            </a:r>
          </a:p>
          <a:p>
            <a:r>
              <a:rPr lang="en-US" dirty="0" smtClean="0"/>
              <a:t>Differential Attrition:</a:t>
            </a:r>
          </a:p>
          <a:p>
            <a:pPr lvl="1"/>
            <a:r>
              <a:rPr lang="en-US" dirty="0" smtClean="0"/>
              <a:t>Control: 1/24</a:t>
            </a:r>
          </a:p>
          <a:p>
            <a:pPr lvl="1"/>
            <a:r>
              <a:rPr lang="en-US" dirty="0" smtClean="0"/>
              <a:t>Treatment: 0/24</a:t>
            </a:r>
          </a:p>
          <a:p>
            <a:pPr lvl="1"/>
            <a:r>
              <a:rPr lang="en-US" dirty="0" smtClean="0"/>
              <a:t>Differential: 4.2% </a:t>
            </a:r>
          </a:p>
          <a:p>
            <a:endParaRPr lang="en-US" dirty="0"/>
          </a:p>
        </p:txBody>
      </p:sp>
      <p:pic>
        <p:nvPicPr>
          <p:cNvPr id="4" name="Picture 3"/>
          <p:cNvPicPr/>
          <p:nvPr/>
        </p:nvPicPr>
        <p:blipFill>
          <a:blip r:embed="rId2"/>
          <a:stretch>
            <a:fillRect/>
          </a:stretch>
        </p:blipFill>
        <p:spPr>
          <a:xfrm>
            <a:off x="5174117" y="2015732"/>
            <a:ext cx="6075129" cy="4044826"/>
          </a:xfrm>
          <a:prstGeom prst="rect">
            <a:avLst/>
          </a:prstGeom>
        </p:spPr>
      </p:pic>
      <p:sp>
        <p:nvSpPr>
          <p:cNvPr id="5" name="5-Point Star 4"/>
          <p:cNvSpPr/>
          <p:nvPr/>
        </p:nvSpPr>
        <p:spPr>
          <a:xfrm>
            <a:off x="6133622" y="4411694"/>
            <a:ext cx="239188" cy="1815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p:cNvSpPr/>
          <p:nvPr/>
        </p:nvSpPr>
        <p:spPr>
          <a:xfrm>
            <a:off x="2381693" y="5331216"/>
            <a:ext cx="765544" cy="72934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90449" y="6060558"/>
            <a:ext cx="3713871" cy="646331"/>
          </a:xfrm>
          <a:prstGeom prst="rect">
            <a:avLst/>
          </a:prstGeom>
          <a:noFill/>
        </p:spPr>
        <p:txBody>
          <a:bodyPr wrap="square" rtlCol="0">
            <a:spAutoFit/>
          </a:bodyPr>
          <a:lstStyle/>
          <a:p>
            <a:r>
              <a:rPr lang="en-US" dirty="0"/>
              <a:t>U.S. Department of Education, Institute of Education </a:t>
            </a:r>
            <a:r>
              <a:rPr lang="en-US" dirty="0" smtClean="0"/>
              <a:t>Sciences, 2013</a:t>
            </a:r>
            <a:endParaRPr lang="en-US" dirty="0"/>
          </a:p>
        </p:txBody>
      </p:sp>
    </p:spTree>
    <p:extLst>
      <p:ext uri="{BB962C8B-B14F-4D97-AF65-F5344CB8AC3E}">
        <p14:creationId xmlns:p14="http://schemas.microsoft.com/office/powerpoint/2010/main" val="35289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2000" fill="hold"/>
                                        <p:tgtEl>
                                          <p:spTgt spid="6"/>
                                        </p:tgtEl>
                                        <p:attrNameLst>
                                          <p:attrName>ppt_x</p:attrName>
                                        </p:attrNameLst>
                                      </p:cBhvr>
                                      <p:tavLst>
                                        <p:tav tm="0">
                                          <p:val>
                                            <p:strVal val="#ppt_x"/>
                                          </p:val>
                                        </p:tav>
                                        <p:tav tm="100000">
                                          <p:val>
                                            <p:strVal val="#ppt_x"/>
                                          </p:val>
                                        </p:tav>
                                      </p:tavLst>
                                    </p:anim>
                                    <p:anim calcmode="lin" valueType="num">
                                      <p:cBhvr additive="base">
                                        <p:cTn id="15"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522" y="2858950"/>
            <a:ext cx="10877797" cy="1819928"/>
          </a:xfrm>
        </p:spPr>
        <p:txBody>
          <a:bodyPr>
            <a:normAutofit/>
          </a:bodyPr>
          <a:lstStyle/>
          <a:p>
            <a:pPr algn="ctr"/>
            <a:r>
              <a:rPr lang="en-US" sz="4400" dirty="0" smtClean="0"/>
              <a:t>3. Who are the rapid responders? </a:t>
            </a:r>
            <a:br>
              <a:rPr lang="en-US" sz="4400" dirty="0" smtClean="0"/>
            </a:br>
            <a:r>
              <a:rPr lang="en-US" sz="4400" dirty="0" smtClean="0"/>
              <a:t>Child Factors</a:t>
            </a:r>
            <a:endParaRPr lang="en-US" sz="4400" dirty="0"/>
          </a:p>
        </p:txBody>
      </p:sp>
    </p:spTree>
    <p:extLst>
      <p:ext uri="{BB962C8B-B14F-4D97-AF65-F5344CB8AC3E}">
        <p14:creationId xmlns:p14="http://schemas.microsoft.com/office/powerpoint/2010/main" val="6651380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r>
            <a:br>
              <a:rPr lang="en-US" dirty="0"/>
            </a:br>
            <a:r>
              <a:rPr lang="en-US" dirty="0" smtClean="0"/>
              <a:t>IQ</a:t>
            </a:r>
            <a:endParaRPr lang="en-US" dirty="0"/>
          </a:p>
        </p:txBody>
      </p:sp>
      <p:sp>
        <p:nvSpPr>
          <p:cNvPr id="3" name="Content Placeholder 2"/>
          <p:cNvSpPr>
            <a:spLocks noGrp="1"/>
          </p:cNvSpPr>
          <p:nvPr>
            <p:ph idx="1"/>
          </p:nvPr>
        </p:nvSpPr>
        <p:spPr/>
        <p:txBody>
          <a:bodyPr>
            <a:normAutofit/>
          </a:bodyPr>
          <a:lstStyle/>
          <a:p>
            <a:pPr marL="228600" lvl="1">
              <a:spcBef>
                <a:spcPts val="1000"/>
              </a:spcBef>
            </a:pPr>
            <a:r>
              <a:rPr lang="en-US" dirty="0" err="1"/>
              <a:t>Howlin</a:t>
            </a:r>
            <a:r>
              <a:rPr lang="en-US" dirty="0"/>
              <a:t> </a:t>
            </a:r>
            <a:r>
              <a:rPr lang="en-US" dirty="0" smtClean="0"/>
              <a:t>et. al. 2004</a:t>
            </a:r>
          </a:p>
          <a:p>
            <a:pPr marL="685800" lvl="2">
              <a:spcBef>
                <a:spcPts val="1000"/>
              </a:spcBef>
            </a:pPr>
            <a:r>
              <a:rPr lang="en-US" dirty="0"/>
              <a:t>“</a:t>
            </a:r>
            <a:r>
              <a:rPr lang="is-IS" dirty="0"/>
              <a:t>…IQ over 70 is necessary but not sufficient for an optimal outcome</a:t>
            </a:r>
            <a:r>
              <a:rPr lang="is-IS" dirty="0" smtClean="0"/>
              <a:t>.”</a:t>
            </a:r>
            <a:endParaRPr lang="en-US" dirty="0" smtClean="0"/>
          </a:p>
          <a:p>
            <a:pPr marL="228600" lvl="1">
              <a:spcBef>
                <a:spcPts val="1000"/>
              </a:spcBef>
            </a:pPr>
            <a:r>
              <a:rPr lang="is-IS" sz="1800" dirty="0" smtClean="0"/>
              <a:t>Remington et al 2007</a:t>
            </a:r>
          </a:p>
          <a:p>
            <a:pPr lvl="2"/>
            <a:r>
              <a:rPr lang="en-US" dirty="0" smtClean="0"/>
              <a:t>At baseline, </a:t>
            </a:r>
            <a:r>
              <a:rPr lang="en-US" i="1" dirty="0" smtClean="0"/>
              <a:t>most-positive responders </a:t>
            </a:r>
            <a:r>
              <a:rPr lang="en-US" dirty="0" smtClean="0"/>
              <a:t>had a mean IQ of 65</a:t>
            </a:r>
          </a:p>
          <a:p>
            <a:pPr lvl="2"/>
            <a:r>
              <a:rPr lang="en-US" i="1" dirty="0" smtClean="0"/>
              <a:t>Least-positive responders </a:t>
            </a:r>
            <a:r>
              <a:rPr lang="en-US" dirty="0" smtClean="0"/>
              <a:t>had a mean IQ of 47.67</a:t>
            </a:r>
          </a:p>
          <a:p>
            <a:r>
              <a:rPr lang="en-US" sz="1800" dirty="0" smtClean="0"/>
              <a:t>Anderson</a:t>
            </a:r>
            <a:r>
              <a:rPr lang="en-US" sz="1800" dirty="0"/>
              <a:t>, </a:t>
            </a:r>
            <a:r>
              <a:rPr lang="en-US" sz="1800" dirty="0" smtClean="0"/>
              <a:t>Liang, Lord 2014</a:t>
            </a:r>
          </a:p>
          <a:p>
            <a:pPr lvl="1"/>
            <a:r>
              <a:rPr lang="en-US" sz="1600" dirty="0" smtClean="0"/>
              <a:t>“By </a:t>
            </a:r>
            <a:r>
              <a:rPr lang="en-US" sz="1600" dirty="0"/>
              <a:t>age 3, verbal IQ alone accurately predicted outcome at 19 for an even larger majority, with a concordance rate of 91% rate for VIQ &lt; 70 youths and 82% for VIQ </a:t>
            </a:r>
            <a:r>
              <a:rPr lang="en-US" sz="1600" u="sng" dirty="0"/>
              <a:t>&gt;</a:t>
            </a:r>
            <a:r>
              <a:rPr lang="en-US" sz="1600" dirty="0"/>
              <a:t> 70 individuals.”</a:t>
            </a:r>
          </a:p>
          <a:p>
            <a:pPr lvl="1"/>
            <a:endParaRPr lang="en-US" dirty="0" smtClean="0"/>
          </a:p>
          <a:p>
            <a:endParaRPr lang="en-US" dirty="0"/>
          </a:p>
          <a:p>
            <a:pPr marL="685800" lvl="2">
              <a:spcBef>
                <a:spcPts val="1000"/>
              </a:spcBef>
            </a:pPr>
            <a:endParaRPr lang="is-IS" dirty="0" smtClean="0"/>
          </a:p>
          <a:p>
            <a:pPr marL="685800" lvl="2">
              <a:spcBef>
                <a:spcPts val="1000"/>
              </a:spcBef>
            </a:pPr>
            <a:endParaRPr lang="is-IS" dirty="0" smtClean="0"/>
          </a:p>
          <a:p>
            <a:pPr marL="685800" lvl="2">
              <a:spcBef>
                <a:spcPts val="1000"/>
              </a:spcBef>
            </a:pPr>
            <a:endParaRPr lang="en-US" dirty="0" smtClean="0"/>
          </a:p>
        </p:txBody>
      </p:sp>
    </p:spTree>
    <p:extLst>
      <p:ext uri="{BB962C8B-B14F-4D97-AF65-F5344CB8AC3E}">
        <p14:creationId xmlns:p14="http://schemas.microsoft.com/office/powerpoint/2010/main" val="1287346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41009"/>
            <a:ext cx="9603275" cy="812745"/>
          </a:xfrm>
        </p:spPr>
        <p:txBody>
          <a:bodyPr>
            <a:normAutofit/>
          </a:bodyPr>
          <a:lstStyle/>
          <a:p>
            <a:pPr algn="ctr"/>
            <a:r>
              <a:rPr lang="en-US" sz="2500" dirty="0"/>
              <a:t/>
            </a:r>
            <a:br>
              <a:rPr lang="en-US" sz="2500" dirty="0"/>
            </a:br>
            <a:r>
              <a:rPr lang="en-US" sz="2500" dirty="0" smtClean="0"/>
              <a:t>Communication </a:t>
            </a:r>
            <a:r>
              <a:rPr lang="en-US" sz="2500" dirty="0"/>
              <a:t>and language </a:t>
            </a:r>
            <a:r>
              <a:rPr lang="en-US" sz="2500" dirty="0" smtClean="0"/>
              <a:t>abilities</a:t>
            </a:r>
            <a:endParaRPr lang="en-US" sz="2500" dirty="0"/>
          </a:p>
        </p:txBody>
      </p:sp>
      <p:sp>
        <p:nvSpPr>
          <p:cNvPr id="3" name="Content Placeholder 2"/>
          <p:cNvSpPr>
            <a:spLocks noGrp="1"/>
          </p:cNvSpPr>
          <p:nvPr>
            <p:ph idx="1"/>
          </p:nvPr>
        </p:nvSpPr>
        <p:spPr/>
        <p:txBody>
          <a:bodyPr>
            <a:normAutofit fontScale="92500" lnSpcReduction="10000"/>
          </a:bodyPr>
          <a:lstStyle/>
          <a:p>
            <a:r>
              <a:rPr lang="en-US" dirty="0" smtClean="0"/>
              <a:t>Characteristics associated with better outcome:</a:t>
            </a:r>
          </a:p>
          <a:p>
            <a:pPr marL="800100" lvl="1" indent="-342900">
              <a:buFont typeface="+mj-lt"/>
              <a:buAutoNum type="arabicPeriod"/>
            </a:pPr>
            <a:r>
              <a:rPr lang="en-US" dirty="0" smtClean="0"/>
              <a:t>Early imitation</a:t>
            </a:r>
          </a:p>
          <a:p>
            <a:pPr lvl="2">
              <a:buFont typeface="Arial" charset="0"/>
              <a:buChar char="•"/>
            </a:pPr>
            <a:r>
              <a:rPr lang="en-US" dirty="0" smtClean="0"/>
              <a:t>Both verbal and motor imitation predictive of future outcome </a:t>
            </a:r>
          </a:p>
          <a:p>
            <a:pPr lvl="2">
              <a:buFont typeface="Arial" charset="0"/>
              <a:buChar char="•"/>
            </a:pPr>
            <a:r>
              <a:rPr lang="en-US" dirty="0" smtClean="0"/>
              <a:t>Imitation is the vehicle of learning</a:t>
            </a:r>
          </a:p>
          <a:p>
            <a:pPr lvl="2">
              <a:buFont typeface="Arial" charset="0"/>
              <a:buChar char="•"/>
            </a:pPr>
            <a:r>
              <a:rPr lang="en-US" dirty="0" smtClean="0"/>
              <a:t>“The ability to imitate on the Early Learning Measure was highly correlated with outcome in all three areas</a:t>
            </a:r>
            <a:r>
              <a:rPr lang="en-US" dirty="0"/>
              <a:t> </a:t>
            </a:r>
            <a:r>
              <a:rPr lang="en-US" dirty="0" smtClean="0"/>
              <a:t>(FSIQ,  Language, and Social Skills).” (</a:t>
            </a:r>
            <a:r>
              <a:rPr lang="en-US" dirty="0" err="1" smtClean="0"/>
              <a:t>Sallows</a:t>
            </a:r>
            <a:r>
              <a:rPr lang="en-US" dirty="0" smtClean="0"/>
              <a:t> &amp; </a:t>
            </a:r>
            <a:r>
              <a:rPr lang="en-US" dirty="0" err="1" smtClean="0"/>
              <a:t>Graupner</a:t>
            </a:r>
            <a:r>
              <a:rPr lang="en-US" dirty="0" smtClean="0"/>
              <a:t>, 2005)</a:t>
            </a:r>
          </a:p>
          <a:p>
            <a:pPr marL="800100" lvl="1" indent="-342900">
              <a:buFont typeface="+mj-lt"/>
              <a:buAutoNum type="arabicPeriod" startAt="2"/>
            </a:pPr>
            <a:r>
              <a:rPr lang="en-US" dirty="0" smtClean="0"/>
              <a:t>Joint Attention</a:t>
            </a:r>
          </a:p>
          <a:p>
            <a:pPr lvl="2">
              <a:buFont typeface="Arial" charset="0"/>
              <a:buChar char="•"/>
            </a:pPr>
            <a:r>
              <a:rPr lang="en-US" dirty="0" smtClean="0"/>
              <a:t>Children who could learn how to engage in joint attention did better as well. (</a:t>
            </a:r>
            <a:r>
              <a:rPr lang="en-US" dirty="0" err="1" smtClean="0"/>
              <a:t>Sigman</a:t>
            </a:r>
            <a:r>
              <a:rPr lang="en-US" dirty="0" smtClean="0"/>
              <a:t> &amp; McGovern 2005)</a:t>
            </a:r>
          </a:p>
          <a:p>
            <a:pPr marL="800100" lvl="1" indent="-342900">
              <a:buFont typeface="+mj-lt"/>
              <a:buAutoNum type="arabicPeriod" startAt="3"/>
            </a:pPr>
            <a:r>
              <a:rPr lang="en-US" dirty="0" smtClean="0"/>
              <a:t>Receptive language</a:t>
            </a:r>
          </a:p>
          <a:p>
            <a:pPr lvl="2">
              <a:buFont typeface="Arial" charset="0"/>
              <a:buChar char="•"/>
            </a:pPr>
            <a:r>
              <a:rPr lang="en-US" dirty="0" smtClean="0"/>
              <a:t>Predictive of later verbal and non verbal IQ (</a:t>
            </a:r>
            <a:r>
              <a:rPr lang="en-US" dirty="0" err="1" smtClean="0"/>
              <a:t>Luyster</a:t>
            </a:r>
            <a:r>
              <a:rPr lang="en-US" dirty="0" smtClean="0"/>
              <a:t> et. al., 2007)</a:t>
            </a:r>
          </a:p>
        </p:txBody>
      </p:sp>
    </p:spTree>
    <p:extLst>
      <p:ext uri="{BB962C8B-B14F-4D97-AF65-F5344CB8AC3E}">
        <p14:creationId xmlns:p14="http://schemas.microsoft.com/office/powerpoint/2010/main" val="14135072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191" y="956603"/>
            <a:ext cx="9607661" cy="903879"/>
          </a:xfrm>
        </p:spPr>
        <p:txBody>
          <a:bodyPr>
            <a:normAutofit fontScale="90000"/>
          </a:bodyPr>
          <a:lstStyle/>
          <a:p>
            <a:pPr algn="ctr"/>
            <a:r>
              <a:rPr lang="en-US" dirty="0"/>
              <a:t>can Severity of Autistic </a:t>
            </a:r>
            <a:r>
              <a:rPr lang="en-US" dirty="0" smtClean="0"/>
              <a:t>Symptomatology predict outcome?</a:t>
            </a:r>
            <a:r>
              <a:rPr lang="en-US" dirty="0"/>
              <a:t/>
            </a:r>
            <a:br>
              <a:rPr lang="en-US" dirty="0"/>
            </a:br>
            <a:endParaRPr lang="en-US" dirty="0"/>
          </a:p>
        </p:txBody>
      </p:sp>
      <p:sp>
        <p:nvSpPr>
          <p:cNvPr id="3" name="Text Placeholder 2"/>
          <p:cNvSpPr>
            <a:spLocks noGrp="1"/>
          </p:cNvSpPr>
          <p:nvPr>
            <p:ph type="body" idx="1"/>
          </p:nvPr>
        </p:nvSpPr>
        <p:spPr/>
        <p:txBody>
          <a:bodyPr/>
          <a:lstStyle/>
          <a:p>
            <a:pPr algn="ctr"/>
            <a:r>
              <a:rPr lang="en-US" dirty="0" smtClean="0"/>
              <a:t>No</a:t>
            </a:r>
            <a:endParaRPr lang="en-US" dirty="0"/>
          </a:p>
        </p:txBody>
      </p:sp>
      <p:sp>
        <p:nvSpPr>
          <p:cNvPr id="4" name="Content Placeholder 3"/>
          <p:cNvSpPr>
            <a:spLocks noGrp="1"/>
          </p:cNvSpPr>
          <p:nvPr>
            <p:ph sz="half" idx="2"/>
          </p:nvPr>
        </p:nvSpPr>
        <p:spPr/>
        <p:txBody>
          <a:bodyPr/>
          <a:lstStyle/>
          <a:p>
            <a:pPr lvl="1"/>
            <a:r>
              <a:rPr lang="en-US" dirty="0"/>
              <a:t>Harris and </a:t>
            </a:r>
            <a:r>
              <a:rPr lang="en-US" dirty="0" err="1"/>
              <a:t>Handleman</a:t>
            </a:r>
            <a:r>
              <a:rPr lang="en-US" dirty="0"/>
              <a:t> 2000</a:t>
            </a:r>
          </a:p>
          <a:p>
            <a:pPr lvl="1"/>
            <a:r>
              <a:rPr lang="en-US" dirty="0"/>
              <a:t>Fein et </a:t>
            </a:r>
            <a:r>
              <a:rPr lang="en-US" dirty="0" smtClean="0"/>
              <a:t>al.,1999</a:t>
            </a:r>
            <a:endParaRPr lang="en-US" dirty="0"/>
          </a:p>
          <a:p>
            <a:pPr lvl="1"/>
            <a:r>
              <a:rPr lang="en-US" dirty="0"/>
              <a:t>Stevens et </a:t>
            </a:r>
            <a:r>
              <a:rPr lang="en-US" dirty="0" smtClean="0"/>
              <a:t>al., </a:t>
            </a:r>
            <a:r>
              <a:rPr lang="en-US" dirty="0"/>
              <a:t>2000</a:t>
            </a:r>
          </a:p>
          <a:p>
            <a:pPr lvl="1"/>
            <a:r>
              <a:rPr lang="en-US" dirty="0" err="1"/>
              <a:t>Szatmari</a:t>
            </a:r>
            <a:r>
              <a:rPr lang="en-US" dirty="0"/>
              <a:t>, Bryson, Boyle, </a:t>
            </a:r>
            <a:r>
              <a:rPr lang="en-US" dirty="0" err="1"/>
              <a:t>Streiner</a:t>
            </a:r>
            <a:r>
              <a:rPr lang="en-US" dirty="0"/>
              <a:t> &amp;</a:t>
            </a:r>
            <a:r>
              <a:rPr lang="en-US" dirty="0" smtClean="0"/>
              <a:t> </a:t>
            </a:r>
            <a:r>
              <a:rPr lang="en-US" dirty="0" err="1" smtClean="0"/>
              <a:t>Duku</a:t>
            </a:r>
            <a:r>
              <a:rPr lang="en-US" dirty="0" smtClean="0"/>
              <a:t>, 2003</a:t>
            </a:r>
          </a:p>
          <a:p>
            <a:pPr lvl="1"/>
            <a:r>
              <a:rPr lang="en-US" dirty="0" err="1" smtClean="0"/>
              <a:t>Helt</a:t>
            </a:r>
            <a:r>
              <a:rPr lang="en-US" dirty="0" smtClean="0"/>
              <a:t>, 2008</a:t>
            </a:r>
            <a:endParaRPr lang="en-US" dirty="0"/>
          </a:p>
          <a:p>
            <a:endParaRPr lang="en-US" dirty="0"/>
          </a:p>
        </p:txBody>
      </p:sp>
      <p:sp>
        <p:nvSpPr>
          <p:cNvPr id="5" name="Text Placeholder 4"/>
          <p:cNvSpPr>
            <a:spLocks noGrp="1"/>
          </p:cNvSpPr>
          <p:nvPr>
            <p:ph type="body" sz="quarter" idx="3"/>
          </p:nvPr>
        </p:nvSpPr>
        <p:spPr/>
        <p:txBody>
          <a:bodyPr/>
          <a:lstStyle/>
          <a:p>
            <a:pPr algn="ctr"/>
            <a:r>
              <a:rPr lang="en-US" dirty="0" smtClean="0"/>
              <a:t>Yes</a:t>
            </a:r>
          </a:p>
        </p:txBody>
      </p:sp>
      <p:sp>
        <p:nvSpPr>
          <p:cNvPr id="6" name="Content Placeholder 5"/>
          <p:cNvSpPr>
            <a:spLocks noGrp="1"/>
          </p:cNvSpPr>
          <p:nvPr>
            <p:ph sz="quarter" idx="4"/>
          </p:nvPr>
        </p:nvSpPr>
        <p:spPr/>
        <p:txBody>
          <a:bodyPr/>
          <a:lstStyle/>
          <a:p>
            <a:r>
              <a:rPr lang="en-US" dirty="0"/>
              <a:t>Turner and </a:t>
            </a:r>
            <a:r>
              <a:rPr lang="en-US" dirty="0" smtClean="0"/>
              <a:t>Stone, 2007</a:t>
            </a:r>
          </a:p>
          <a:p>
            <a:pPr marL="228600" lvl="1">
              <a:spcBef>
                <a:spcPts val="1000"/>
              </a:spcBef>
            </a:pPr>
            <a:r>
              <a:rPr lang="en-US" dirty="0" err="1" smtClean="0"/>
              <a:t>Sutera</a:t>
            </a:r>
            <a:r>
              <a:rPr lang="en-US" dirty="0" smtClean="0"/>
              <a:t>, 2007 </a:t>
            </a:r>
          </a:p>
          <a:p>
            <a:pPr marL="228600" lvl="1">
              <a:spcBef>
                <a:spcPts val="1000"/>
              </a:spcBef>
            </a:pPr>
            <a:r>
              <a:rPr lang="en-US" dirty="0" smtClean="0"/>
              <a:t>Fein et al., 2013</a:t>
            </a:r>
          </a:p>
          <a:p>
            <a:pPr marL="685800" lvl="2">
              <a:spcBef>
                <a:spcPts val="1000"/>
              </a:spcBef>
            </a:pPr>
            <a:r>
              <a:rPr lang="en-US" dirty="0" smtClean="0"/>
              <a:t>Though she speculated this might have been due to the retrospective nature of the study</a:t>
            </a:r>
            <a:endParaRPr lang="en-US" dirty="0"/>
          </a:p>
        </p:txBody>
      </p:sp>
    </p:spTree>
    <p:extLst>
      <p:ext uri="{BB962C8B-B14F-4D97-AF65-F5344CB8AC3E}">
        <p14:creationId xmlns:p14="http://schemas.microsoft.com/office/powerpoint/2010/main" val="7919049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191" y="731521"/>
            <a:ext cx="9607661" cy="1128962"/>
          </a:xfrm>
        </p:spPr>
        <p:txBody>
          <a:bodyPr>
            <a:normAutofit fontScale="90000"/>
          </a:bodyPr>
          <a:lstStyle/>
          <a:p>
            <a:pPr algn="ctr"/>
            <a:r>
              <a:rPr lang="en-US" dirty="0"/>
              <a:t>	</a:t>
            </a:r>
            <a:r>
              <a:rPr lang="is-IS" sz="2700" dirty="0"/>
              <a:t>Restricted </a:t>
            </a:r>
            <a:r>
              <a:rPr lang="en-US" sz="2700" dirty="0" smtClean="0"/>
              <a:t>repetitive </a:t>
            </a:r>
            <a:r>
              <a:rPr lang="en-US" sz="2700" dirty="0"/>
              <a:t>behaviors </a:t>
            </a:r>
            <a:r>
              <a:rPr lang="en-US" sz="2700" dirty="0" smtClean="0"/>
              <a:t>instead of severity </a:t>
            </a:r>
            <a:r>
              <a:rPr lang="en-US" sz="2700" dirty="0"/>
              <a:t>of social and communication symptoms, </a:t>
            </a:r>
            <a:r>
              <a:rPr lang="en-US" sz="2700" dirty="0" smtClean="0"/>
              <a:t>is the </a:t>
            </a:r>
            <a:r>
              <a:rPr lang="en-US" sz="2700" dirty="0"/>
              <a:t>poor prognostic feature</a:t>
            </a:r>
            <a:r>
              <a:rPr lang="en-US" dirty="0"/>
              <a:t/>
            </a:r>
            <a:br>
              <a:rPr lang="en-US" dirty="0"/>
            </a:br>
            <a:r>
              <a:rPr lang="en-US" dirty="0"/>
              <a:t/>
            </a:r>
            <a:br>
              <a:rPr lang="en-US" dirty="0"/>
            </a:br>
            <a:endParaRPr lang="en-US" dirty="0"/>
          </a:p>
        </p:txBody>
      </p:sp>
      <p:sp>
        <p:nvSpPr>
          <p:cNvPr id="5" name="Text Placeholder 4"/>
          <p:cNvSpPr>
            <a:spLocks noGrp="1"/>
          </p:cNvSpPr>
          <p:nvPr>
            <p:ph type="body" idx="1"/>
          </p:nvPr>
        </p:nvSpPr>
        <p:spPr/>
        <p:txBody>
          <a:bodyPr/>
          <a:lstStyle/>
          <a:p>
            <a:pPr algn="ctr"/>
            <a:r>
              <a:rPr lang="en-US" dirty="0" smtClean="0"/>
              <a:t>NO</a:t>
            </a:r>
            <a:endParaRPr lang="en-US" dirty="0"/>
          </a:p>
        </p:txBody>
      </p:sp>
      <p:sp>
        <p:nvSpPr>
          <p:cNvPr id="3" name="Content Placeholder 2"/>
          <p:cNvSpPr>
            <a:spLocks noGrp="1"/>
          </p:cNvSpPr>
          <p:nvPr>
            <p:ph sz="half" idx="2"/>
          </p:nvPr>
        </p:nvSpPr>
        <p:spPr/>
        <p:txBody>
          <a:bodyPr>
            <a:normAutofit/>
          </a:bodyPr>
          <a:lstStyle/>
          <a:p>
            <a:r>
              <a:rPr lang="en-US" dirty="0"/>
              <a:t>Fein et. al., 2013 </a:t>
            </a:r>
          </a:p>
          <a:p>
            <a:pPr lvl="1"/>
            <a:r>
              <a:rPr lang="en-US" dirty="0"/>
              <a:t>Attributed this to retrospective nature of the study</a:t>
            </a:r>
          </a:p>
          <a:p>
            <a:endParaRPr lang="en-US" dirty="0"/>
          </a:p>
        </p:txBody>
      </p:sp>
      <p:sp>
        <p:nvSpPr>
          <p:cNvPr id="6" name="Text Placeholder 5"/>
          <p:cNvSpPr>
            <a:spLocks noGrp="1"/>
          </p:cNvSpPr>
          <p:nvPr>
            <p:ph type="body" sz="quarter" idx="3"/>
          </p:nvPr>
        </p:nvSpPr>
        <p:spPr/>
        <p:txBody>
          <a:bodyPr/>
          <a:lstStyle/>
          <a:p>
            <a:pPr algn="ctr"/>
            <a:r>
              <a:rPr lang="en-US" dirty="0" smtClean="0"/>
              <a:t>Yes</a:t>
            </a:r>
            <a:endParaRPr lang="en-US" dirty="0"/>
          </a:p>
        </p:txBody>
      </p:sp>
      <p:sp>
        <p:nvSpPr>
          <p:cNvPr id="7" name="Content Placeholder 6"/>
          <p:cNvSpPr>
            <a:spLocks noGrp="1"/>
          </p:cNvSpPr>
          <p:nvPr>
            <p:ph sz="quarter" idx="4"/>
          </p:nvPr>
        </p:nvSpPr>
        <p:spPr/>
        <p:txBody>
          <a:bodyPr>
            <a:normAutofit/>
          </a:bodyPr>
          <a:lstStyle/>
          <a:p>
            <a:r>
              <a:rPr lang="en-US" dirty="0" err="1" smtClean="0"/>
              <a:t>Szatmari</a:t>
            </a:r>
            <a:r>
              <a:rPr lang="en-US" dirty="0" smtClean="0"/>
              <a:t> </a:t>
            </a:r>
            <a:r>
              <a:rPr lang="en-US" dirty="0"/>
              <a:t>et al. 2006</a:t>
            </a:r>
          </a:p>
          <a:p>
            <a:r>
              <a:rPr lang="en-US" dirty="0" err="1"/>
              <a:t>Gabriels</a:t>
            </a:r>
            <a:r>
              <a:rPr lang="en-US" dirty="0"/>
              <a:t> </a:t>
            </a:r>
            <a:r>
              <a:rPr lang="is-IS" dirty="0"/>
              <a:t>et al. 2005</a:t>
            </a:r>
          </a:p>
          <a:p>
            <a:r>
              <a:rPr lang="is-IS" dirty="0"/>
              <a:t>Lord et al. 2006</a:t>
            </a:r>
          </a:p>
          <a:p>
            <a:r>
              <a:rPr lang="is-IS" dirty="0"/>
              <a:t>Watt, Wetherby, Barber, &amp; Morgan, 2008</a:t>
            </a:r>
          </a:p>
          <a:p>
            <a:endParaRPr lang="en-US" dirty="0"/>
          </a:p>
          <a:p>
            <a:endParaRPr lang="en-US" dirty="0"/>
          </a:p>
        </p:txBody>
      </p:sp>
    </p:spTree>
    <p:extLst>
      <p:ext uri="{BB962C8B-B14F-4D97-AF65-F5344CB8AC3E}">
        <p14:creationId xmlns:p14="http://schemas.microsoft.com/office/powerpoint/2010/main" val="13648587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522" y="2858950"/>
            <a:ext cx="10877797" cy="1819928"/>
          </a:xfrm>
        </p:spPr>
        <p:txBody>
          <a:bodyPr>
            <a:normAutofit/>
          </a:bodyPr>
          <a:lstStyle/>
          <a:p>
            <a:pPr algn="ctr"/>
            <a:r>
              <a:rPr lang="en-US" sz="4400" dirty="0" smtClean="0"/>
              <a:t>3. Who are the rapid responders?</a:t>
            </a:r>
            <a:br>
              <a:rPr lang="en-US" sz="4400" dirty="0" smtClean="0"/>
            </a:br>
            <a:r>
              <a:rPr lang="en-US" sz="4400" dirty="0" smtClean="0"/>
              <a:t>External Factors</a:t>
            </a:r>
            <a:endParaRPr lang="en-US" sz="4400" dirty="0"/>
          </a:p>
        </p:txBody>
      </p:sp>
    </p:spTree>
    <p:extLst>
      <p:ext uri="{BB962C8B-B14F-4D97-AF65-F5344CB8AC3E}">
        <p14:creationId xmlns:p14="http://schemas.microsoft.com/office/powerpoint/2010/main" val="2338633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
            </a:r>
            <a:br>
              <a:rPr lang="en-US" dirty="0" smtClean="0"/>
            </a:br>
            <a:r>
              <a:rPr lang="en-US" dirty="0" smtClean="0"/>
              <a:t>Age of diagnosis</a:t>
            </a:r>
            <a:endParaRPr lang="en-US" dirty="0"/>
          </a:p>
        </p:txBody>
      </p:sp>
      <p:sp>
        <p:nvSpPr>
          <p:cNvPr id="3" name="Content Placeholder 2"/>
          <p:cNvSpPr>
            <a:spLocks noGrp="1"/>
          </p:cNvSpPr>
          <p:nvPr>
            <p:ph idx="1"/>
          </p:nvPr>
        </p:nvSpPr>
        <p:spPr/>
        <p:txBody>
          <a:bodyPr>
            <a:normAutofit/>
          </a:bodyPr>
          <a:lstStyle/>
          <a:p>
            <a:r>
              <a:rPr lang="en-US" dirty="0" smtClean="0"/>
              <a:t>Turner </a:t>
            </a:r>
            <a:r>
              <a:rPr lang="en-US" dirty="0"/>
              <a:t>and Stone (2007) found </a:t>
            </a:r>
            <a:r>
              <a:rPr lang="en-US" dirty="0" smtClean="0"/>
              <a:t>that children who </a:t>
            </a:r>
            <a:r>
              <a:rPr lang="en-US" dirty="0"/>
              <a:t>were more likely to move off the spectrum </a:t>
            </a:r>
            <a:r>
              <a:rPr lang="en-US" dirty="0" smtClean="0"/>
              <a:t>were </a:t>
            </a:r>
            <a:r>
              <a:rPr lang="en-US" b="1" u="sng" dirty="0"/>
              <a:t>under 30 months of age when diagnosed</a:t>
            </a:r>
            <a:r>
              <a:rPr lang="en-US" dirty="0"/>
              <a:t>, </a:t>
            </a:r>
            <a:r>
              <a:rPr lang="en-US" dirty="0" smtClean="0"/>
              <a:t>had milder </a:t>
            </a:r>
            <a:r>
              <a:rPr lang="en-US" dirty="0"/>
              <a:t>social impairment, and </a:t>
            </a:r>
            <a:r>
              <a:rPr lang="en-US" dirty="0" smtClean="0"/>
              <a:t>a higher level of intelligence.</a:t>
            </a:r>
          </a:p>
          <a:p>
            <a:endParaRPr lang="en-US" dirty="0"/>
          </a:p>
        </p:txBody>
      </p:sp>
    </p:spTree>
    <p:extLst>
      <p:ext uri="{BB962C8B-B14F-4D97-AF65-F5344CB8AC3E}">
        <p14:creationId xmlns:p14="http://schemas.microsoft.com/office/powerpoint/2010/main" val="11488403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
            </a:r>
            <a:br>
              <a:rPr lang="en-US" dirty="0" smtClean="0"/>
            </a:br>
            <a:r>
              <a:rPr lang="en-US" dirty="0" smtClean="0"/>
              <a:t>Age of Early intensive intervention</a:t>
            </a:r>
            <a:endParaRPr lang="en-US" dirty="0"/>
          </a:p>
        </p:txBody>
      </p:sp>
      <p:sp>
        <p:nvSpPr>
          <p:cNvPr id="3" name="Content Placeholder 2"/>
          <p:cNvSpPr>
            <a:spLocks noGrp="1"/>
          </p:cNvSpPr>
          <p:nvPr>
            <p:ph idx="1"/>
          </p:nvPr>
        </p:nvSpPr>
        <p:spPr/>
        <p:txBody>
          <a:bodyPr/>
          <a:lstStyle/>
          <a:p>
            <a:r>
              <a:rPr lang="en-US" dirty="0" smtClean="0"/>
              <a:t>Macdonald (2014)</a:t>
            </a:r>
          </a:p>
          <a:p>
            <a:pPr lvl="1"/>
            <a:r>
              <a:rPr lang="en-US" dirty="0" smtClean="0"/>
              <a:t>“</a:t>
            </a:r>
            <a:r>
              <a:rPr lang="en-US" dirty="0"/>
              <a:t>The fact that the 1-year-olds showed the greatest changes in performance suggests that better outcomes are achieved when children with autism enter treatment at a younger age</a:t>
            </a:r>
            <a:r>
              <a:rPr lang="en-US" dirty="0" smtClean="0"/>
              <a:t>.”</a:t>
            </a:r>
          </a:p>
          <a:p>
            <a:r>
              <a:rPr lang="en-US" dirty="0"/>
              <a:t>Ben </a:t>
            </a:r>
            <a:r>
              <a:rPr lang="en-US" dirty="0" err="1"/>
              <a:t>Itzchak</a:t>
            </a:r>
            <a:r>
              <a:rPr lang="en-US" dirty="0"/>
              <a:t> and </a:t>
            </a:r>
            <a:r>
              <a:rPr lang="en-US" dirty="0" err="1"/>
              <a:t>Zachor</a:t>
            </a:r>
            <a:r>
              <a:rPr lang="en-US" dirty="0"/>
              <a:t> (2011) </a:t>
            </a:r>
          </a:p>
          <a:p>
            <a:pPr lvl="1"/>
            <a:r>
              <a:rPr lang="en-US" dirty="0"/>
              <a:t>Found that one of the predictive factors of greater cognitive gains was younger age at entry</a:t>
            </a:r>
            <a:r>
              <a:rPr lang="en-US" dirty="0" smtClean="0"/>
              <a:t>.</a:t>
            </a:r>
          </a:p>
          <a:p>
            <a:endParaRPr lang="en-US" dirty="0"/>
          </a:p>
          <a:p>
            <a:endParaRPr lang="en-US" dirty="0"/>
          </a:p>
        </p:txBody>
      </p:sp>
    </p:spTree>
    <p:extLst>
      <p:ext uri="{BB962C8B-B14F-4D97-AF65-F5344CB8AC3E}">
        <p14:creationId xmlns:p14="http://schemas.microsoft.com/office/powerpoint/2010/main" val="1151610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2. Historical </a:t>
            </a:r>
            <a:r>
              <a:rPr lang="en-US" dirty="0"/>
              <a:t>background and identification of rapid responder characteristics</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Clinicians have identified differential rates of responding in children with ASD.</a:t>
            </a:r>
          </a:p>
          <a:p>
            <a:pPr marL="0" indent="0">
              <a:buNone/>
            </a:pPr>
            <a:r>
              <a:rPr lang="en-US" dirty="0" smtClean="0"/>
              <a:t>“Empirical </a:t>
            </a:r>
            <a:r>
              <a:rPr lang="en-US" dirty="0"/>
              <a:t>results from behavioral intervention with autistic children have been both positive and negative. On the positive side, behavioral treatment can build complex behaviors, such as language, and can help to suppress pathological behaviors, such as aggression and self-stimulatory behavior</a:t>
            </a:r>
            <a:r>
              <a:rPr lang="en-US" dirty="0" smtClean="0"/>
              <a:t>.” – </a:t>
            </a:r>
            <a:r>
              <a:rPr lang="en-US" dirty="0" err="1" smtClean="0"/>
              <a:t>Lovaas</a:t>
            </a:r>
            <a:r>
              <a:rPr lang="en-US" dirty="0" smtClean="0"/>
              <a:t> 1987</a:t>
            </a:r>
          </a:p>
          <a:p>
            <a:r>
              <a:rPr lang="en-US" dirty="0" smtClean="0"/>
              <a:t>Cases in which children have responded well to treatment has led to increased interest in the varying outcomes for children with autism, and in particular optimal outcome. </a:t>
            </a:r>
          </a:p>
          <a:p>
            <a:endParaRPr lang="en-US" dirty="0" smtClean="0"/>
          </a:p>
        </p:txBody>
      </p:sp>
    </p:spTree>
    <p:extLst>
      <p:ext uri="{BB962C8B-B14F-4D97-AF65-F5344CB8AC3E}">
        <p14:creationId xmlns:p14="http://schemas.microsoft.com/office/powerpoint/2010/main" val="36412871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dirty="0" smtClean="0"/>
              <a:t>Number of hours of Early Intervention</a:t>
            </a:r>
            <a:endParaRPr lang="en-US" dirty="0"/>
          </a:p>
        </p:txBody>
      </p:sp>
      <p:sp>
        <p:nvSpPr>
          <p:cNvPr id="3" name="Content Placeholder 2"/>
          <p:cNvSpPr>
            <a:spLocks noGrp="1"/>
          </p:cNvSpPr>
          <p:nvPr>
            <p:ph idx="1"/>
          </p:nvPr>
        </p:nvSpPr>
        <p:spPr/>
        <p:txBody>
          <a:bodyPr/>
          <a:lstStyle/>
          <a:p>
            <a:r>
              <a:rPr lang="en-US" dirty="0" smtClean="0"/>
              <a:t>Difficult to define the perfect amount for rapid responders</a:t>
            </a:r>
          </a:p>
          <a:p>
            <a:r>
              <a:rPr lang="en-US" dirty="0" smtClean="0"/>
              <a:t>Data show an inverse relationship between the number of hours of intervention and outcome; presumably because rapid responders are eventually given fewer hours of service (</a:t>
            </a:r>
            <a:r>
              <a:rPr lang="en-US" dirty="0" err="1" smtClean="0"/>
              <a:t>Helt</a:t>
            </a:r>
            <a:r>
              <a:rPr lang="en-US" dirty="0" smtClean="0"/>
              <a:t>, 2008).</a:t>
            </a:r>
          </a:p>
          <a:p>
            <a:r>
              <a:rPr lang="en-US" dirty="0" smtClean="0"/>
              <a:t>Majority of rapid responders receive a minimum of 20 hours (Anderson, Liang, &amp; Lord, 2014).</a:t>
            </a:r>
          </a:p>
          <a:p>
            <a:endParaRPr lang="en-US" dirty="0" smtClean="0"/>
          </a:p>
        </p:txBody>
      </p:sp>
    </p:spTree>
    <p:extLst>
      <p:ext uri="{BB962C8B-B14F-4D97-AF65-F5344CB8AC3E}">
        <p14:creationId xmlns:p14="http://schemas.microsoft.com/office/powerpoint/2010/main" val="19318552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5400" dirty="0" smtClean="0"/>
              <a:t>4. Resolving Controversy with Best Outcome </a:t>
            </a:r>
            <a:endParaRPr lang="en-US" sz="5400" dirty="0"/>
          </a:p>
        </p:txBody>
      </p:sp>
    </p:spTree>
    <p:extLst>
      <p:ext uri="{BB962C8B-B14F-4D97-AF65-F5344CB8AC3E}">
        <p14:creationId xmlns:p14="http://schemas.microsoft.com/office/powerpoint/2010/main" val="19751056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controversy over Best outcome</a:t>
            </a:r>
            <a:endParaRPr lang="en-US" dirty="0"/>
          </a:p>
        </p:txBody>
      </p:sp>
      <p:sp>
        <p:nvSpPr>
          <p:cNvPr id="3" name="Content Placeholder 2"/>
          <p:cNvSpPr>
            <a:spLocks noGrp="1"/>
          </p:cNvSpPr>
          <p:nvPr>
            <p:ph idx="1"/>
          </p:nvPr>
        </p:nvSpPr>
        <p:spPr/>
        <p:txBody>
          <a:bodyPr/>
          <a:lstStyle/>
          <a:p>
            <a:r>
              <a:rPr lang="en-US" dirty="0" smtClean="0"/>
              <a:t>When </a:t>
            </a:r>
            <a:r>
              <a:rPr lang="en-US" dirty="0" err="1" smtClean="0"/>
              <a:t>Lovaas</a:t>
            </a:r>
            <a:r>
              <a:rPr lang="en-US" dirty="0" smtClean="0"/>
              <a:t> first published the results on the 47 percent back in 1987, one of the first arguments was that the children who had “recovered” were misdiagnosed. </a:t>
            </a:r>
          </a:p>
          <a:p>
            <a:pPr lvl="1"/>
            <a:r>
              <a:rPr lang="en-US" dirty="0" smtClean="0"/>
              <a:t>The argument, which continues today, is that children who lose the diagnosis, never had autism at all. </a:t>
            </a:r>
          </a:p>
          <a:p>
            <a:pPr lvl="1"/>
            <a:r>
              <a:rPr lang="en-US" dirty="0" smtClean="0"/>
              <a:t>The second most prevalent argument is that </a:t>
            </a:r>
            <a:r>
              <a:rPr lang="en-US" dirty="0" err="1" smtClean="0"/>
              <a:t>Lovaas’s</a:t>
            </a:r>
            <a:r>
              <a:rPr lang="en-US" dirty="0" smtClean="0"/>
              <a:t> ”recovered” cases were simply high functioning and retained other autistic behaviors.</a:t>
            </a:r>
          </a:p>
          <a:p>
            <a:pPr lvl="1"/>
            <a:r>
              <a:rPr lang="en-US" dirty="0" smtClean="0"/>
              <a:t>There may be truth to some of these claims, but the following articles explored to what extent children can “lose” an ASD diagnosis. </a:t>
            </a:r>
          </a:p>
          <a:p>
            <a:endParaRPr lang="en-US" dirty="0" smtClean="0"/>
          </a:p>
        </p:txBody>
      </p:sp>
    </p:spTree>
    <p:extLst>
      <p:ext uri="{BB962C8B-B14F-4D97-AF65-F5344CB8AC3E}">
        <p14:creationId xmlns:p14="http://schemas.microsoft.com/office/powerpoint/2010/main" val="11609892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Critical review: evidence of Optimal Outcome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9700620"/>
              </p:ext>
            </p:extLst>
          </p:nvPr>
        </p:nvGraphicFramePr>
        <p:xfrm>
          <a:off x="-187325" y="1768475"/>
          <a:ext cx="9604375"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750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41009"/>
            <a:ext cx="9603275" cy="812745"/>
          </a:xfrm>
        </p:spPr>
        <p:txBody>
          <a:bodyPr>
            <a:noAutofit/>
          </a:bodyPr>
          <a:lstStyle/>
          <a:p>
            <a:pPr algn="ctr"/>
            <a:r>
              <a:rPr lang="en-US" sz="2500" dirty="0" smtClean="0"/>
              <a:t>Fein </a:t>
            </a:r>
            <a:r>
              <a:rPr lang="en-US" sz="2500" dirty="0"/>
              <a:t>et </a:t>
            </a:r>
            <a:r>
              <a:rPr lang="en-US" sz="2500" dirty="0" smtClean="0"/>
              <a:t>al., 2013: Optimal outcome in individuals with a history of autism </a:t>
            </a:r>
            <a:endParaRPr lang="en-US" sz="2500" dirty="0"/>
          </a:p>
        </p:txBody>
      </p:sp>
      <p:sp>
        <p:nvSpPr>
          <p:cNvPr id="3" name="Content Placeholder 2"/>
          <p:cNvSpPr>
            <a:spLocks noGrp="1"/>
          </p:cNvSpPr>
          <p:nvPr>
            <p:ph idx="1"/>
          </p:nvPr>
        </p:nvSpPr>
        <p:spPr/>
        <p:txBody>
          <a:bodyPr>
            <a:normAutofit/>
          </a:bodyPr>
          <a:lstStyle/>
          <a:p>
            <a:r>
              <a:rPr lang="en-US" dirty="0" smtClean="0"/>
              <a:t>“The </a:t>
            </a:r>
            <a:r>
              <a:rPr lang="en-US" dirty="0"/>
              <a:t>purpose of the current study was to </a:t>
            </a:r>
            <a:r>
              <a:rPr lang="en-US" dirty="0" smtClean="0"/>
              <a:t>document cognitive</a:t>
            </a:r>
            <a:r>
              <a:rPr lang="en-US" dirty="0"/>
              <a:t>, language, and social functioning in </a:t>
            </a:r>
            <a:r>
              <a:rPr lang="en-US" dirty="0" smtClean="0"/>
              <a:t>a group </a:t>
            </a:r>
            <a:r>
              <a:rPr lang="en-US" dirty="0"/>
              <a:t>of children diagnosed with an ASD at a </a:t>
            </a:r>
            <a:r>
              <a:rPr lang="en-US" dirty="0" smtClean="0"/>
              <a:t>young age</a:t>
            </a:r>
            <a:r>
              <a:rPr lang="en-US" dirty="0"/>
              <a:t>, who no longer carried this </a:t>
            </a:r>
            <a:r>
              <a:rPr lang="en-US" dirty="0" smtClean="0"/>
              <a:t>diagnosis.”</a:t>
            </a:r>
          </a:p>
          <a:p>
            <a:r>
              <a:rPr lang="en-US" dirty="0" err="1" smtClean="0"/>
              <a:t>Lovaas’s</a:t>
            </a:r>
            <a:r>
              <a:rPr lang="en-US" dirty="0" smtClean="0"/>
              <a:t> definition of ‘optimal outcome’ was considered insufficient.. In this study, Optimal Outcome (OO) required that the individual be without any significant autism symptoms and function within the normal intellectual range, but weaknesses in executive functioning or vulnerability to  anxiety or depression may still exist.</a:t>
            </a:r>
          </a:p>
        </p:txBody>
      </p:sp>
    </p:spTree>
    <p:extLst>
      <p:ext uri="{BB962C8B-B14F-4D97-AF65-F5344CB8AC3E}">
        <p14:creationId xmlns:p14="http://schemas.microsoft.com/office/powerpoint/2010/main" val="8359459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69145"/>
            <a:ext cx="9603275" cy="784609"/>
          </a:xfrm>
        </p:spPr>
        <p:txBody>
          <a:bodyPr>
            <a:normAutofit/>
          </a:bodyPr>
          <a:lstStyle/>
          <a:p>
            <a:pPr algn="ctr"/>
            <a:r>
              <a:rPr lang="en-US" sz="2400" dirty="0" smtClean="0"/>
              <a:t>Fein </a:t>
            </a:r>
            <a:r>
              <a:rPr lang="en-US" sz="2400" dirty="0"/>
              <a:t>et </a:t>
            </a:r>
            <a:r>
              <a:rPr lang="en-US" sz="2400" dirty="0" smtClean="0"/>
              <a:t>al., 2013: Optimal </a:t>
            </a:r>
            <a:r>
              <a:rPr lang="en-US" sz="2400" dirty="0"/>
              <a:t>outcome in individuals with a history of autism </a:t>
            </a:r>
          </a:p>
        </p:txBody>
      </p:sp>
      <p:sp>
        <p:nvSpPr>
          <p:cNvPr id="3" name="Content Placeholder 2"/>
          <p:cNvSpPr>
            <a:spLocks noGrp="1"/>
          </p:cNvSpPr>
          <p:nvPr>
            <p:ph idx="1"/>
          </p:nvPr>
        </p:nvSpPr>
        <p:spPr/>
        <p:txBody>
          <a:bodyPr>
            <a:normAutofit fontScale="92500" lnSpcReduction="10000"/>
          </a:bodyPr>
          <a:lstStyle/>
          <a:p>
            <a:r>
              <a:rPr lang="en-US" dirty="0" smtClean="0"/>
              <a:t>All participants in the OO group had verbal, nonverbal, and full-scale IQ standard scores greater than 77. Additional inclusion criteria were:</a:t>
            </a:r>
          </a:p>
          <a:p>
            <a:pPr marL="800100" lvl="1" indent="-342900">
              <a:buFont typeface="+mj-lt"/>
              <a:buAutoNum type="arabicPeriod"/>
            </a:pPr>
            <a:r>
              <a:rPr lang="en-US" dirty="0" smtClean="0"/>
              <a:t>Documented diagnosis made before the age of 5. In the written diagnostic report there had to be evidence of early language delay (no words by 18 months or no phrases by 24 months). </a:t>
            </a:r>
          </a:p>
          <a:p>
            <a:pPr marL="800100" lvl="1" indent="-342900">
              <a:buFont typeface="+mj-lt"/>
              <a:buAutoNum type="arabicPeriod"/>
            </a:pPr>
            <a:r>
              <a:rPr lang="en-US" dirty="0" smtClean="0"/>
              <a:t>Via phone screening, parents had to report that the participant had typically developing friends. </a:t>
            </a:r>
          </a:p>
          <a:p>
            <a:pPr marL="800100" lvl="1" indent="-342900">
              <a:buFont typeface="+mj-lt"/>
              <a:buAutoNum type="arabicPeriod"/>
            </a:pPr>
            <a:r>
              <a:rPr lang="en-US" dirty="0" smtClean="0"/>
              <a:t>Participants were given an ADOS and could not meet criteria for ASD.</a:t>
            </a:r>
          </a:p>
          <a:p>
            <a:pPr marL="800100" lvl="1" indent="-342900">
              <a:buFont typeface="+mj-lt"/>
              <a:buAutoNum type="arabicPeriod"/>
            </a:pPr>
            <a:r>
              <a:rPr lang="en-US" dirty="0" smtClean="0"/>
              <a:t>Scores on the Communication and Socialization domains of the Vineland had to be greater than 77.</a:t>
            </a:r>
          </a:p>
          <a:p>
            <a:pPr marL="800100" lvl="1" indent="-342900">
              <a:buFont typeface="+mj-lt"/>
              <a:buAutoNum type="arabicPeriod"/>
            </a:pPr>
            <a:r>
              <a:rPr lang="en-US" dirty="0" smtClean="0"/>
              <a:t>Participants were fully included in regular education classrooms with no one-on-one assistance and no special education services to address autism deficits.</a:t>
            </a:r>
          </a:p>
        </p:txBody>
      </p:sp>
    </p:spTree>
    <p:extLst>
      <p:ext uri="{BB962C8B-B14F-4D97-AF65-F5344CB8AC3E}">
        <p14:creationId xmlns:p14="http://schemas.microsoft.com/office/powerpoint/2010/main" val="11182303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41009"/>
            <a:ext cx="9603275" cy="812745"/>
          </a:xfrm>
        </p:spPr>
        <p:txBody>
          <a:bodyPr>
            <a:noAutofit/>
          </a:bodyPr>
          <a:lstStyle/>
          <a:p>
            <a:pPr algn="ctr"/>
            <a:r>
              <a:rPr lang="en-US" sz="2500" dirty="0"/>
              <a:t>Fein et </a:t>
            </a:r>
            <a:r>
              <a:rPr lang="en-US" sz="2500" dirty="0" smtClean="0"/>
              <a:t>al., 2013: Optimal </a:t>
            </a:r>
            <a:r>
              <a:rPr lang="en-US" sz="2500" dirty="0"/>
              <a:t>outcome in individuals with a history of autism </a:t>
            </a:r>
            <a:br>
              <a:rPr lang="en-US" sz="2500" dirty="0"/>
            </a:br>
            <a:endParaRPr lang="en-US" sz="2500" dirty="0"/>
          </a:p>
        </p:txBody>
      </p:sp>
      <p:sp>
        <p:nvSpPr>
          <p:cNvPr id="3" name="Content Placeholder 2"/>
          <p:cNvSpPr>
            <a:spLocks noGrp="1"/>
          </p:cNvSpPr>
          <p:nvPr>
            <p:ph idx="1"/>
          </p:nvPr>
        </p:nvSpPr>
        <p:spPr/>
        <p:txBody>
          <a:bodyPr/>
          <a:lstStyle/>
          <a:p>
            <a:r>
              <a:rPr lang="en-US" dirty="0" smtClean="0"/>
              <a:t>Participants</a:t>
            </a:r>
          </a:p>
          <a:p>
            <a:pPr lvl="1"/>
            <a:r>
              <a:rPr lang="en-US" dirty="0" smtClean="0"/>
              <a:t>34 Optimal Outcome participants</a:t>
            </a:r>
          </a:p>
          <a:p>
            <a:pPr lvl="1"/>
            <a:r>
              <a:rPr lang="en-US" dirty="0" smtClean="0"/>
              <a:t>44 high-functioning individuals</a:t>
            </a:r>
          </a:p>
          <a:p>
            <a:pPr lvl="1"/>
            <a:r>
              <a:rPr lang="en-US" dirty="0" smtClean="0"/>
              <a:t>34 typically developing peers</a:t>
            </a:r>
            <a:endParaRPr lang="en-US" dirty="0"/>
          </a:p>
        </p:txBody>
      </p:sp>
    </p:spTree>
    <p:extLst>
      <p:ext uri="{BB962C8B-B14F-4D97-AF65-F5344CB8AC3E}">
        <p14:creationId xmlns:p14="http://schemas.microsoft.com/office/powerpoint/2010/main" val="17847190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26942"/>
            <a:ext cx="9603275" cy="826812"/>
          </a:xfrm>
        </p:spPr>
        <p:txBody>
          <a:bodyPr>
            <a:noAutofit/>
          </a:bodyPr>
          <a:lstStyle/>
          <a:p>
            <a:pPr algn="ctr"/>
            <a:r>
              <a:rPr lang="en-US" sz="2500" dirty="0"/>
              <a:t>Fein et </a:t>
            </a:r>
            <a:r>
              <a:rPr lang="en-US" sz="2500" dirty="0" smtClean="0"/>
              <a:t>al., 2013: Optimal </a:t>
            </a:r>
            <a:r>
              <a:rPr lang="en-US" sz="2500" dirty="0"/>
              <a:t>outcome in individuals with a history of autism </a:t>
            </a:r>
            <a:br>
              <a:rPr lang="en-US" sz="2500" dirty="0"/>
            </a:br>
            <a:endParaRPr lang="en-US" sz="2500" dirty="0"/>
          </a:p>
        </p:txBody>
      </p:sp>
      <p:sp>
        <p:nvSpPr>
          <p:cNvPr id="3" name="Content Placeholder 2"/>
          <p:cNvSpPr>
            <a:spLocks noGrp="1"/>
          </p:cNvSpPr>
          <p:nvPr>
            <p:ph idx="1"/>
          </p:nvPr>
        </p:nvSpPr>
        <p:spPr/>
        <p:txBody>
          <a:bodyPr>
            <a:normAutofit fontScale="92500" lnSpcReduction="20000"/>
          </a:bodyPr>
          <a:lstStyle/>
          <a:p>
            <a:r>
              <a:rPr lang="en-US" dirty="0" smtClean="0"/>
              <a:t>Results</a:t>
            </a:r>
          </a:p>
          <a:p>
            <a:pPr lvl="1"/>
            <a:r>
              <a:rPr lang="en-US" dirty="0" smtClean="0"/>
              <a:t>Sex, age, and NVIQ did not differ among groups; however, VIQ was significantly lower in the HFA group than the other two.</a:t>
            </a:r>
          </a:p>
          <a:p>
            <a:pPr lvl="1"/>
            <a:r>
              <a:rPr lang="en-US" dirty="0" smtClean="0"/>
              <a:t>“By early history, the OO group had somewhat milder social symptoms than the HFA group, but did not differ in communication or repetitive behaviors.”</a:t>
            </a:r>
          </a:p>
          <a:p>
            <a:pPr lvl="1"/>
            <a:r>
              <a:rPr lang="en-US" dirty="0" smtClean="0"/>
              <a:t>“Adaptive behaviors were in the average range on all scales and virtually identical for the OO and TD groups.”</a:t>
            </a:r>
          </a:p>
          <a:p>
            <a:pPr lvl="1"/>
            <a:r>
              <a:rPr lang="en-US" dirty="0" smtClean="0"/>
              <a:t>“The ADI-R and SCQ-Lifetime suggest that OO group had somewhat milder autism in early childhood</a:t>
            </a:r>
            <a:r>
              <a:rPr lang="is-IS" dirty="0" smtClean="0"/>
              <a:t>…however, to the extent that parent recollections of up to 15 years can be relied on, the milder presentation applied to social, but not to communication and repetitive behaviors....it is possible that parent recollections may have been colored by the participant’s outcome.” </a:t>
            </a:r>
            <a:endParaRPr lang="en-US" dirty="0"/>
          </a:p>
        </p:txBody>
      </p:sp>
    </p:spTree>
    <p:extLst>
      <p:ext uri="{BB962C8B-B14F-4D97-AF65-F5344CB8AC3E}">
        <p14:creationId xmlns:p14="http://schemas.microsoft.com/office/powerpoint/2010/main" val="17558996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41009"/>
            <a:ext cx="9603275" cy="812745"/>
          </a:xfrm>
        </p:spPr>
        <p:txBody>
          <a:bodyPr>
            <a:noAutofit/>
          </a:bodyPr>
          <a:lstStyle/>
          <a:p>
            <a:pPr algn="ctr"/>
            <a:r>
              <a:rPr lang="en-US" sz="2500" dirty="0"/>
              <a:t>Fein et </a:t>
            </a:r>
            <a:r>
              <a:rPr lang="en-US" sz="2500" dirty="0" smtClean="0"/>
              <a:t>al., 2013: Optimal </a:t>
            </a:r>
            <a:r>
              <a:rPr lang="en-US" sz="2500" dirty="0"/>
              <a:t>outcome in individuals with a history of autism </a:t>
            </a:r>
            <a:br>
              <a:rPr lang="en-US" sz="2500" dirty="0"/>
            </a:br>
            <a:endParaRPr lang="en-US" sz="2500" dirty="0"/>
          </a:p>
        </p:txBody>
      </p:sp>
      <p:sp>
        <p:nvSpPr>
          <p:cNvPr id="3" name="Content Placeholder 2"/>
          <p:cNvSpPr>
            <a:spLocks noGrp="1"/>
          </p:cNvSpPr>
          <p:nvPr>
            <p:ph idx="1"/>
          </p:nvPr>
        </p:nvSpPr>
        <p:spPr/>
        <p:txBody>
          <a:bodyPr/>
          <a:lstStyle/>
          <a:p>
            <a:r>
              <a:rPr lang="en-US" dirty="0" smtClean="0"/>
              <a:t>What a rapid learner looks like according to this study:</a:t>
            </a:r>
          </a:p>
          <a:p>
            <a:pPr lvl="1"/>
            <a:r>
              <a:rPr lang="en-US" dirty="0" smtClean="0"/>
              <a:t>High average IQ </a:t>
            </a:r>
          </a:p>
          <a:p>
            <a:pPr lvl="1"/>
            <a:r>
              <a:rPr lang="en-US" dirty="0" smtClean="0"/>
              <a:t>Milder symptoms of Autism in childhood</a:t>
            </a:r>
          </a:p>
          <a:p>
            <a:pPr lvl="1"/>
            <a:r>
              <a:rPr lang="en-US" dirty="0"/>
              <a:t>Repetitive behavior does not preclude OO</a:t>
            </a:r>
          </a:p>
          <a:p>
            <a:pPr lvl="2"/>
            <a:r>
              <a:rPr lang="en-US" dirty="0"/>
              <a:t>This is in contrast to the majority of research on </a:t>
            </a:r>
            <a:r>
              <a:rPr lang="en-US" dirty="0" smtClean="0"/>
              <a:t>RBS</a:t>
            </a:r>
          </a:p>
          <a:p>
            <a:r>
              <a:rPr lang="en-US" dirty="0" smtClean="0"/>
              <a:t>Is treatment necessary?</a:t>
            </a:r>
          </a:p>
          <a:p>
            <a:pPr lvl="1"/>
            <a:r>
              <a:rPr lang="en-US" dirty="0" smtClean="0"/>
              <a:t>3-25% achieve Optimal Outcome (</a:t>
            </a:r>
            <a:r>
              <a:rPr lang="en-US" dirty="0" err="1" smtClean="0"/>
              <a:t>Helt</a:t>
            </a:r>
            <a:r>
              <a:rPr lang="en-US" dirty="0" smtClean="0"/>
              <a:t>, 2008)</a:t>
            </a:r>
          </a:p>
          <a:p>
            <a:pPr lvl="2"/>
            <a:r>
              <a:rPr lang="en-US" dirty="0" smtClean="0"/>
              <a:t>This number was calculated from a thorough review of the research on outcomes</a:t>
            </a:r>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8791071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500" dirty="0"/>
              <a:t>Anderson, Liang, &amp; Lord, </a:t>
            </a:r>
            <a:r>
              <a:rPr lang="en-US" sz="2500" dirty="0" smtClean="0"/>
              <a:t>: Predicting young adult outcome among more or less cognitively able individuals with </a:t>
            </a:r>
            <a:r>
              <a:rPr lang="en-US" sz="2500" dirty="0" err="1" smtClean="0"/>
              <a:t>asd</a:t>
            </a:r>
            <a:r>
              <a:rPr lang="en-US" sz="2500" dirty="0" smtClean="0"/>
              <a:t/>
            </a:r>
            <a:br>
              <a:rPr lang="en-US" sz="2500" dirty="0" smtClean="0"/>
            </a:br>
            <a:endParaRPr lang="en-US" sz="2500" dirty="0"/>
          </a:p>
        </p:txBody>
      </p:sp>
      <p:sp>
        <p:nvSpPr>
          <p:cNvPr id="3" name="Content Placeholder 2"/>
          <p:cNvSpPr>
            <a:spLocks noGrp="1"/>
          </p:cNvSpPr>
          <p:nvPr>
            <p:ph idx="1"/>
          </p:nvPr>
        </p:nvSpPr>
        <p:spPr/>
        <p:txBody>
          <a:bodyPr>
            <a:normAutofit fontScale="92500"/>
          </a:bodyPr>
          <a:lstStyle/>
          <a:p>
            <a:r>
              <a:rPr lang="en-US" dirty="0" smtClean="0"/>
              <a:t>Prospective </a:t>
            </a:r>
            <a:r>
              <a:rPr lang="en-US" dirty="0"/>
              <a:t>study that followed children from age 2 to age 19. Subjects were assessed at ages  2, 3, 5, 9 and 19. Analyses focused on ages 2, 3, and 19.</a:t>
            </a:r>
          </a:p>
          <a:p>
            <a:r>
              <a:rPr lang="en-US" dirty="0"/>
              <a:t>The study began with 213 </a:t>
            </a:r>
            <a:r>
              <a:rPr lang="en-US" dirty="0" smtClean="0"/>
              <a:t>referrals, </a:t>
            </a:r>
            <a:r>
              <a:rPr lang="en-US" dirty="0"/>
              <a:t>and 85 received a diagnosis of autism at age 2.</a:t>
            </a:r>
          </a:p>
          <a:p>
            <a:r>
              <a:rPr lang="en-US" dirty="0"/>
              <a:t> “By age 3, verbal IQ alone accurately predicted outcome at 19 for an even larger majority, with a concordance rate of 91% rate for VIQ &lt; 70 youths and 82% for VIQ </a:t>
            </a:r>
            <a:r>
              <a:rPr lang="en-US" u="sng" dirty="0"/>
              <a:t>&gt;</a:t>
            </a:r>
            <a:r>
              <a:rPr lang="en-US" dirty="0"/>
              <a:t> 70 individuals.”</a:t>
            </a:r>
          </a:p>
          <a:p>
            <a:r>
              <a:rPr lang="en-US" dirty="0"/>
              <a:t>Of the </a:t>
            </a:r>
            <a:r>
              <a:rPr lang="en-US" dirty="0" smtClean="0"/>
              <a:t>32, </a:t>
            </a:r>
            <a:r>
              <a:rPr lang="en-US" dirty="0"/>
              <a:t>VIQ </a:t>
            </a:r>
            <a:r>
              <a:rPr lang="en-US" u="sng" dirty="0"/>
              <a:t>&gt;</a:t>
            </a:r>
            <a:r>
              <a:rPr lang="en-US" dirty="0"/>
              <a:t> 70 youths, 8 no longer retained a clinical diagnosis at age 19 (25 percent). </a:t>
            </a:r>
          </a:p>
          <a:p>
            <a:r>
              <a:rPr lang="en-US" dirty="0"/>
              <a:t>“</a:t>
            </a:r>
            <a:r>
              <a:rPr lang="is-IS" dirty="0"/>
              <a:t>….higher intellectual abilities create the potential for a range of accomplishments but does not guarantee positive outcome.”</a:t>
            </a:r>
            <a:endParaRPr lang="en-US" dirty="0"/>
          </a:p>
          <a:p>
            <a:pPr lvl="1"/>
            <a:endParaRPr lang="en-US" dirty="0"/>
          </a:p>
        </p:txBody>
      </p:sp>
    </p:spTree>
    <p:extLst>
      <p:ext uri="{BB962C8B-B14F-4D97-AF65-F5344CB8AC3E}">
        <p14:creationId xmlns:p14="http://schemas.microsoft.com/office/powerpoint/2010/main" val="1316773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2. Historical background and identification of rapid responder characteristics</a:t>
            </a:r>
          </a:p>
        </p:txBody>
      </p:sp>
      <p:sp>
        <p:nvSpPr>
          <p:cNvPr id="3" name="Content Placeholder 2"/>
          <p:cNvSpPr>
            <a:spLocks noGrp="1"/>
          </p:cNvSpPr>
          <p:nvPr>
            <p:ph idx="1"/>
          </p:nvPr>
        </p:nvSpPr>
        <p:spPr/>
        <p:txBody>
          <a:bodyPr/>
          <a:lstStyle/>
          <a:p>
            <a:r>
              <a:rPr lang="en-US" dirty="0" smtClean="0"/>
              <a:t>Response rates as a function of access to treatment (The Initial </a:t>
            </a:r>
            <a:r>
              <a:rPr lang="en-US" dirty="0" err="1" smtClean="0"/>
              <a:t>Lovaas</a:t>
            </a:r>
            <a:r>
              <a:rPr lang="en-US" dirty="0" smtClean="0"/>
              <a:t> Perspective)</a:t>
            </a:r>
          </a:p>
          <a:p>
            <a:pPr lvl="1"/>
            <a:r>
              <a:rPr lang="en-US" i="1" u="sng" dirty="0"/>
              <a:t>Clients vary widely in the amount of gains obtained but show treatment gains in proportion to the time devoted to treatment. </a:t>
            </a:r>
            <a:endParaRPr lang="en-US" i="1" u="sng" dirty="0" smtClean="0"/>
          </a:p>
          <a:p>
            <a:pPr lvl="1"/>
            <a:r>
              <a:rPr lang="en-US" dirty="0" smtClean="0"/>
              <a:t>“</a:t>
            </a:r>
            <a:r>
              <a:rPr lang="is-IS" dirty="0" smtClean="0"/>
              <a:t>…</a:t>
            </a:r>
            <a:r>
              <a:rPr lang="en-US" dirty="0" smtClean="0"/>
              <a:t>treatment </a:t>
            </a:r>
            <a:r>
              <a:rPr lang="en-US" dirty="0"/>
              <a:t>gains have been specific to the particular environment in which the client was treated, substantial relapse has been observed at follow-up, and </a:t>
            </a:r>
            <a:r>
              <a:rPr lang="en-US" i="1" dirty="0"/>
              <a:t>no client has been reported as recovered</a:t>
            </a:r>
            <a:r>
              <a:rPr lang="en-US" dirty="0" smtClean="0"/>
              <a:t>.”</a:t>
            </a:r>
          </a:p>
          <a:p>
            <a:pPr lvl="1"/>
            <a:endParaRPr lang="en-US" dirty="0"/>
          </a:p>
          <a:p>
            <a:endParaRPr lang="en-US" dirty="0" smtClean="0"/>
          </a:p>
          <a:p>
            <a:endParaRPr lang="en-US" dirty="0"/>
          </a:p>
        </p:txBody>
      </p:sp>
    </p:spTree>
    <p:extLst>
      <p:ext uri="{BB962C8B-B14F-4D97-AF65-F5344CB8AC3E}">
        <p14:creationId xmlns:p14="http://schemas.microsoft.com/office/powerpoint/2010/main" val="1671638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500" dirty="0"/>
              <a:t>Anderson, </a:t>
            </a:r>
            <a:r>
              <a:rPr lang="en-US" sz="2500" dirty="0" smtClean="0"/>
              <a:t>Liang, &amp; Lord, 2014: Predicting </a:t>
            </a:r>
            <a:r>
              <a:rPr lang="en-US" sz="2500" dirty="0"/>
              <a:t>young adult outcome among more or less cognitively able individuals </a:t>
            </a:r>
            <a:r>
              <a:rPr lang="en-US" sz="2500" dirty="0" smtClean="0"/>
              <a:t> with  </a:t>
            </a:r>
            <a:r>
              <a:rPr lang="en-US" sz="2500" dirty="0" err="1" smtClean="0"/>
              <a:t>asd</a:t>
            </a:r>
            <a:r>
              <a:rPr lang="en-US" sz="2500" dirty="0"/>
              <a:t/>
            </a:r>
            <a:br>
              <a:rPr lang="en-US" sz="2500" dirty="0"/>
            </a:br>
            <a:endParaRPr lang="en-US" sz="2500" dirty="0"/>
          </a:p>
        </p:txBody>
      </p:sp>
      <p:sp>
        <p:nvSpPr>
          <p:cNvPr id="3" name="Content Placeholder 2"/>
          <p:cNvSpPr>
            <a:spLocks noGrp="1"/>
          </p:cNvSpPr>
          <p:nvPr>
            <p:ph idx="1"/>
          </p:nvPr>
        </p:nvSpPr>
        <p:spPr/>
        <p:txBody>
          <a:bodyPr>
            <a:normAutofit/>
          </a:bodyPr>
          <a:lstStyle/>
          <a:p>
            <a:r>
              <a:rPr lang="en-US" dirty="0" smtClean="0"/>
              <a:t>What does a Rapid Responder looks like according to this study:</a:t>
            </a:r>
          </a:p>
          <a:p>
            <a:pPr lvl="1"/>
            <a:r>
              <a:rPr lang="en-US" dirty="0" smtClean="0"/>
              <a:t>Verbal IQ </a:t>
            </a:r>
            <a:r>
              <a:rPr lang="en-US" u="sng" dirty="0" smtClean="0"/>
              <a:t>&gt;</a:t>
            </a:r>
            <a:r>
              <a:rPr lang="en-US" dirty="0" smtClean="0"/>
              <a:t> 70</a:t>
            </a:r>
          </a:p>
          <a:p>
            <a:pPr lvl="1"/>
            <a:r>
              <a:rPr lang="en-US" dirty="0" smtClean="0"/>
              <a:t>Reduction of repetitive behaviors between ages 2 and 3</a:t>
            </a:r>
          </a:p>
          <a:p>
            <a:pPr lvl="1"/>
            <a:r>
              <a:rPr lang="en-US" dirty="0" smtClean="0"/>
              <a:t>Participated in a minimum of early treatment (at least 20 hr.)</a:t>
            </a:r>
          </a:p>
          <a:p>
            <a:pPr lvl="1"/>
            <a:r>
              <a:rPr lang="en-US" dirty="0" smtClean="0"/>
              <a:t>No report of hyperactivity</a:t>
            </a:r>
          </a:p>
          <a:p>
            <a:r>
              <a:rPr lang="en-US" dirty="0" smtClean="0"/>
              <a:t>At age 2, the Very Positive Outcome group were no less impaired than the rest of the VIQ</a:t>
            </a:r>
            <a:r>
              <a:rPr lang="en-US" u="sng" dirty="0" smtClean="0"/>
              <a:t>&gt;</a:t>
            </a:r>
            <a:r>
              <a:rPr lang="en-US" dirty="0" smtClean="0"/>
              <a:t>70 group; however, by age 3 group differences began to arise. </a:t>
            </a:r>
          </a:p>
          <a:p>
            <a:r>
              <a:rPr lang="en-US" dirty="0" smtClean="0"/>
              <a:t>All 8 of VPO group had received some individual treatment by age 3.</a:t>
            </a:r>
            <a:endParaRPr lang="en-US" dirty="0"/>
          </a:p>
        </p:txBody>
      </p:sp>
    </p:spTree>
    <p:extLst>
      <p:ext uri="{BB962C8B-B14F-4D97-AF65-F5344CB8AC3E}">
        <p14:creationId xmlns:p14="http://schemas.microsoft.com/office/powerpoint/2010/main" val="2161524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5</a:t>
            </a:r>
            <a:r>
              <a:rPr lang="en-US" dirty="0"/>
              <a:t>. Best evidence Synthesis of Rapid Responding Typology</a:t>
            </a:r>
            <a:br>
              <a:rPr lang="en-US" dirty="0"/>
            </a:b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Higher cognitive functioning is necessary, but not sufficient to guarantee best outcome</a:t>
            </a:r>
          </a:p>
          <a:p>
            <a:r>
              <a:rPr lang="en-US" dirty="0" smtClean="0"/>
              <a:t>Ability to learn language</a:t>
            </a:r>
          </a:p>
          <a:p>
            <a:r>
              <a:rPr lang="en-US" dirty="0" smtClean="0"/>
              <a:t>Ability to imitate</a:t>
            </a:r>
          </a:p>
          <a:p>
            <a:r>
              <a:rPr lang="en-US" dirty="0" smtClean="0"/>
              <a:t>Skill acquisition</a:t>
            </a:r>
          </a:p>
          <a:p>
            <a:pPr lvl="1"/>
            <a:r>
              <a:rPr lang="en-US" dirty="0"/>
              <a:t>“Every child who initially learned very quickly (e.g., mean of less than 2 days for acquisition of the first five items) continued to learn at very rapid rates. These children also showed the greatest changes in autism severity and in adaptive </a:t>
            </a:r>
            <a:r>
              <a:rPr lang="en-US" dirty="0" smtClean="0"/>
              <a:t>behavior</a:t>
            </a:r>
            <a:r>
              <a:rPr lang="is-IS" dirty="0" smtClean="0"/>
              <a:t>…</a:t>
            </a:r>
            <a:r>
              <a:rPr lang="en-US" dirty="0"/>
              <a:t>All children who struggled substantially with initial skill acquisition, however, continued to struggle with skill acquisition. These children also exhibited higher degrees of autistic behavior and lower adaptive behavior skills two years into treatment.”  (Weiss, 1999)</a:t>
            </a:r>
          </a:p>
          <a:p>
            <a:pPr lvl="1"/>
            <a:r>
              <a:rPr lang="en-US" dirty="0"/>
              <a:t>Other research supports this (</a:t>
            </a:r>
            <a:r>
              <a:rPr lang="en-US" dirty="0" err="1"/>
              <a:t>Sallows</a:t>
            </a:r>
            <a:r>
              <a:rPr lang="en-US" dirty="0"/>
              <a:t> &amp; </a:t>
            </a:r>
            <a:r>
              <a:rPr lang="en-US" dirty="0" err="1"/>
              <a:t>Graupner</a:t>
            </a:r>
            <a:r>
              <a:rPr lang="en-US" dirty="0"/>
              <a:t>, 2005; Newsom &amp; </a:t>
            </a:r>
            <a:r>
              <a:rPr lang="en-US" dirty="0" err="1"/>
              <a:t>Rincover</a:t>
            </a:r>
            <a:r>
              <a:rPr lang="en-US" dirty="0"/>
              <a:t>, 1989</a:t>
            </a:r>
            <a:r>
              <a:rPr lang="en-US" dirty="0" smtClean="0"/>
              <a:t>).</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15194545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246909"/>
            <a:ext cx="9603275" cy="606845"/>
          </a:xfrm>
        </p:spPr>
        <p:txBody>
          <a:bodyPr/>
          <a:lstStyle/>
          <a:p>
            <a:pPr algn="ctr"/>
            <a:r>
              <a:rPr lang="en-US" dirty="0" smtClean="0"/>
              <a:t>6. Conclusion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Differential rates of responding to intervention have been observed in children with Autism.</a:t>
            </a:r>
          </a:p>
          <a:p>
            <a:r>
              <a:rPr lang="en-US" dirty="0" smtClean="0"/>
              <a:t>Variance in responses is mainly attributed to within child factors.</a:t>
            </a:r>
          </a:p>
          <a:p>
            <a:r>
              <a:rPr lang="en-US" dirty="0" smtClean="0"/>
              <a:t>Rapid response is often correlated with pretreatment:</a:t>
            </a:r>
          </a:p>
          <a:p>
            <a:pPr lvl="1"/>
            <a:r>
              <a:rPr lang="en-US" dirty="0" smtClean="0"/>
              <a:t>Higher cognitive functioning</a:t>
            </a:r>
          </a:p>
          <a:p>
            <a:pPr lvl="1"/>
            <a:r>
              <a:rPr lang="en-US" dirty="0" smtClean="0"/>
              <a:t>Ability to imitate </a:t>
            </a:r>
          </a:p>
          <a:p>
            <a:pPr lvl="1"/>
            <a:r>
              <a:rPr lang="en-US" dirty="0" smtClean="0"/>
              <a:t>Ability to engage in joint attention</a:t>
            </a:r>
          </a:p>
          <a:p>
            <a:pPr lvl="1"/>
            <a:r>
              <a:rPr lang="en-US" dirty="0" smtClean="0"/>
              <a:t>Receptive language</a:t>
            </a:r>
          </a:p>
          <a:p>
            <a:r>
              <a:rPr lang="en-US" dirty="0" smtClean="0"/>
              <a:t>The combination of strengths in these pretreatment variables and younger age of diagnosis and beginning intervention is correlated with better outcomes, with some cases losing the diagnosis.</a:t>
            </a:r>
          </a:p>
          <a:p>
            <a:pPr lvl="1"/>
            <a:endParaRPr lang="en-US" dirty="0" smtClean="0"/>
          </a:p>
          <a:p>
            <a:pPr lvl="1"/>
            <a:endParaRPr lang="en-US" dirty="0" smtClean="0"/>
          </a:p>
        </p:txBody>
      </p:sp>
    </p:spTree>
    <p:extLst>
      <p:ext uri="{BB962C8B-B14F-4D97-AF65-F5344CB8AC3E}">
        <p14:creationId xmlns:p14="http://schemas.microsoft.com/office/powerpoint/2010/main" val="2679006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Questions?</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3381698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dirty="0"/>
              <a:t>Anderson, D. K., Liang, J. W., &amp; Lord, C. (</a:t>
            </a:r>
            <a:r>
              <a:rPr lang="en-US" dirty="0" smtClean="0"/>
              <a:t>2014). </a:t>
            </a:r>
            <a:r>
              <a:rPr lang="en-US" dirty="0"/>
              <a:t>Predicting young adult outcome among more and less cognitively able individuals with autism spectrum disorders. </a:t>
            </a:r>
            <a:r>
              <a:rPr lang="en-US" i="1" dirty="0"/>
              <a:t>J Child </a:t>
            </a:r>
            <a:r>
              <a:rPr lang="en-US" i="1" dirty="0" err="1"/>
              <a:t>Psychol</a:t>
            </a:r>
            <a:r>
              <a:rPr lang="en-US" i="1" dirty="0"/>
              <a:t> </a:t>
            </a:r>
            <a:r>
              <a:rPr lang="en-US" i="1" dirty="0" err="1" smtClean="0"/>
              <a:t>Psychiatr</a:t>
            </a:r>
            <a:r>
              <a:rPr lang="en-US" i="1" dirty="0" smtClean="0"/>
              <a:t> </a:t>
            </a:r>
            <a:r>
              <a:rPr lang="en-US" i="1" dirty="0"/>
              <a:t>Journal of Child Psychology and Psychiatry,</a:t>
            </a:r>
            <a:r>
              <a:rPr lang="en-US" dirty="0"/>
              <a:t> </a:t>
            </a:r>
            <a:r>
              <a:rPr lang="en-US" i="1" dirty="0"/>
              <a:t>55</a:t>
            </a:r>
            <a:r>
              <a:rPr lang="en-US" dirty="0"/>
              <a:t>(5), 485-494. doi:10.1111/jcpp.12178 </a:t>
            </a:r>
            <a:endParaRPr lang="en-US" dirty="0" smtClean="0"/>
          </a:p>
          <a:p>
            <a:r>
              <a:rPr lang="en-US" dirty="0" smtClean="0"/>
              <a:t>Bayley</a:t>
            </a:r>
            <a:r>
              <a:rPr lang="en-US" dirty="0"/>
              <a:t>, N. (1955). On the growth of intelligence. </a:t>
            </a:r>
            <a:r>
              <a:rPr lang="en-US" i="1" dirty="0"/>
              <a:t>American </a:t>
            </a:r>
            <a:r>
              <a:rPr lang="en-US" i="1" dirty="0" smtClean="0"/>
              <a:t>Psychologist, 10</a:t>
            </a:r>
            <a:r>
              <a:rPr lang="en-US" dirty="0"/>
              <a:t>, 805-818.</a:t>
            </a:r>
          </a:p>
          <a:p>
            <a:r>
              <a:rPr lang="en-US" dirty="0" smtClean="0"/>
              <a:t>Cattell</a:t>
            </a:r>
            <a:r>
              <a:rPr lang="en-US" dirty="0"/>
              <a:t>, P. (1960). </a:t>
            </a:r>
            <a:r>
              <a:rPr lang="en-US" i="1" dirty="0"/>
              <a:t>The measurement of intelligence of infants and </a:t>
            </a:r>
            <a:r>
              <a:rPr lang="en-US" i="1" dirty="0" smtClean="0"/>
              <a:t>young children</a:t>
            </a:r>
            <a:r>
              <a:rPr lang="en-US" dirty="0"/>
              <a:t>. New York: Psychological Corporation</a:t>
            </a:r>
            <a:r>
              <a:rPr lang="en-US" dirty="0" smtClean="0"/>
              <a:t>.</a:t>
            </a:r>
          </a:p>
          <a:p>
            <a:r>
              <a:rPr lang="en-US" dirty="0"/>
              <a:t>Fein, D., Stevens, M., Dunn, M., Waterhouse, L., Allen, D</a:t>
            </a:r>
            <a:r>
              <a:rPr lang="en-US" dirty="0" smtClean="0"/>
              <a:t>.,</a:t>
            </a:r>
            <a:r>
              <a:rPr lang="en-US" dirty="0" err="1" smtClean="0"/>
              <a:t>Rapin</a:t>
            </a:r>
            <a:r>
              <a:rPr lang="en-US" dirty="0"/>
              <a:t>, I., &amp; Feinstein, C. (1999). Subtypes of </a:t>
            </a:r>
            <a:r>
              <a:rPr lang="en-US" dirty="0" smtClean="0"/>
              <a:t>pervasive developmental </a:t>
            </a:r>
            <a:r>
              <a:rPr lang="en-US" dirty="0"/>
              <a:t>disorder: </a:t>
            </a:r>
            <a:r>
              <a:rPr lang="en-US" i="1" dirty="0"/>
              <a:t>Clinical characteristics. Child </a:t>
            </a:r>
            <a:r>
              <a:rPr lang="en-US" i="1" dirty="0" smtClean="0"/>
              <a:t>Neurology, 5</a:t>
            </a:r>
            <a:r>
              <a:rPr lang="en-US" dirty="0"/>
              <a:t>, 1–23</a:t>
            </a:r>
            <a:r>
              <a:rPr lang="en-US" dirty="0" smtClean="0"/>
              <a:t>.</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8881298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a:t>Fein, D., Barton, M., </a:t>
            </a:r>
            <a:r>
              <a:rPr lang="en-US" dirty="0" err="1"/>
              <a:t>Eigsti</a:t>
            </a:r>
            <a:r>
              <a:rPr lang="en-US" dirty="0"/>
              <a:t>, I., Kelley, E., </a:t>
            </a:r>
            <a:r>
              <a:rPr lang="en-US" dirty="0" err="1"/>
              <a:t>Naigles</a:t>
            </a:r>
            <a:r>
              <a:rPr lang="en-US" dirty="0"/>
              <a:t>, L., </a:t>
            </a:r>
            <a:r>
              <a:rPr lang="en-US" dirty="0" smtClean="0"/>
              <a:t>Schultz, R</a:t>
            </a:r>
            <a:r>
              <a:rPr lang="en-US" dirty="0"/>
              <a:t>., … &amp; Tyson, K. (2013). Optimal outcome in </a:t>
            </a:r>
            <a:r>
              <a:rPr lang="en-US" dirty="0" smtClean="0"/>
              <a:t>individuals with </a:t>
            </a:r>
            <a:r>
              <a:rPr lang="en-US" dirty="0"/>
              <a:t>a history of autism. </a:t>
            </a:r>
            <a:r>
              <a:rPr lang="en-US" i="1" dirty="0"/>
              <a:t>Journal of Child Psychology </a:t>
            </a:r>
            <a:r>
              <a:rPr lang="en-US" i="1" dirty="0" smtClean="0"/>
              <a:t>and Psychiatry</a:t>
            </a:r>
            <a:r>
              <a:rPr lang="en-US" i="1" dirty="0"/>
              <a:t>, 54</a:t>
            </a:r>
            <a:r>
              <a:rPr lang="en-US" dirty="0"/>
              <a:t>, 195–205</a:t>
            </a:r>
            <a:r>
              <a:rPr lang="en-US" dirty="0" smtClean="0"/>
              <a:t>.</a:t>
            </a:r>
          </a:p>
          <a:p>
            <a:r>
              <a:rPr lang="en-US" dirty="0" err="1"/>
              <a:t>Gabriels</a:t>
            </a:r>
            <a:r>
              <a:rPr lang="en-US" dirty="0"/>
              <a:t>, R. L., Cuccaro, M. L., Hill, D. E., </a:t>
            </a:r>
            <a:r>
              <a:rPr lang="en-US" dirty="0" err="1"/>
              <a:t>Ivers</a:t>
            </a:r>
            <a:r>
              <a:rPr lang="en-US" dirty="0"/>
              <a:t>, B. J., &amp; Goldson, E</a:t>
            </a:r>
            <a:r>
              <a:rPr lang="en-US" dirty="0" smtClean="0"/>
              <a:t>. (</a:t>
            </a:r>
            <a:r>
              <a:rPr lang="en-US" dirty="0"/>
              <a:t>2005). Repetitive behaviors in autism: Relationships </a:t>
            </a:r>
            <a:r>
              <a:rPr lang="en-US" dirty="0" smtClean="0"/>
              <a:t>with associated </a:t>
            </a:r>
            <a:r>
              <a:rPr lang="en-US" dirty="0"/>
              <a:t>features. </a:t>
            </a:r>
            <a:r>
              <a:rPr lang="en-US" i="1" dirty="0"/>
              <a:t>Research in Developmental Disabilities, </a:t>
            </a:r>
            <a:r>
              <a:rPr lang="en-US" i="1" dirty="0" smtClean="0"/>
              <a:t>26</a:t>
            </a:r>
            <a:r>
              <a:rPr lang="en-US" dirty="0" smtClean="0"/>
              <a:t>, 169–181.</a:t>
            </a:r>
          </a:p>
          <a:p>
            <a:r>
              <a:rPr lang="en-US" dirty="0"/>
              <a:t>Harris, S. L., &amp; </a:t>
            </a:r>
            <a:r>
              <a:rPr lang="en-US" dirty="0" err="1"/>
              <a:t>Handleman</a:t>
            </a:r>
            <a:r>
              <a:rPr lang="en-US" dirty="0"/>
              <a:t>, J. S. (2000). Age and IQ at intake </a:t>
            </a:r>
            <a:r>
              <a:rPr lang="en-US" dirty="0" smtClean="0"/>
              <a:t>as predictors </a:t>
            </a:r>
            <a:r>
              <a:rPr lang="en-US" dirty="0"/>
              <a:t>of placement for young children with autism: A four-to six-year follow-up. </a:t>
            </a:r>
            <a:r>
              <a:rPr lang="en-US" i="1" dirty="0"/>
              <a:t>Journal of Autism and </a:t>
            </a:r>
            <a:r>
              <a:rPr lang="en-US" i="1" dirty="0" smtClean="0"/>
              <a:t>Developmental Disorders</a:t>
            </a:r>
            <a:r>
              <a:rPr lang="en-US" i="1" dirty="0"/>
              <a:t>, 30</a:t>
            </a:r>
            <a:r>
              <a:rPr lang="en-US" dirty="0"/>
              <a:t>, 137–142</a:t>
            </a:r>
            <a:r>
              <a:rPr lang="en-US" dirty="0" smtClean="0"/>
              <a:t>.</a:t>
            </a:r>
          </a:p>
          <a:p>
            <a:r>
              <a:rPr lang="en-US" dirty="0" err="1"/>
              <a:t>Helt</a:t>
            </a:r>
            <a:r>
              <a:rPr lang="en-US" dirty="0"/>
              <a:t>, M., Kelley, E., </a:t>
            </a:r>
            <a:r>
              <a:rPr lang="en-US" dirty="0" err="1"/>
              <a:t>Kinsbourne</a:t>
            </a:r>
            <a:r>
              <a:rPr lang="en-US" dirty="0"/>
              <a:t>, M., Pandey, J., </a:t>
            </a:r>
            <a:r>
              <a:rPr lang="en-US" dirty="0" err="1"/>
              <a:t>Boorstein</a:t>
            </a:r>
            <a:r>
              <a:rPr lang="en-US" dirty="0"/>
              <a:t>, </a:t>
            </a:r>
            <a:r>
              <a:rPr lang="en-US" dirty="0" err="1"/>
              <a:t>H</a:t>
            </a:r>
            <a:r>
              <a:rPr lang="en-US" dirty="0" err="1" smtClean="0"/>
              <a:t>.,Herbert</a:t>
            </a:r>
            <a:r>
              <a:rPr lang="en-US" dirty="0"/>
              <a:t>, M., &amp; Fein, D. (2008). Can children with </a:t>
            </a:r>
            <a:r>
              <a:rPr lang="en-US" dirty="0" smtClean="0"/>
              <a:t>autism recover</a:t>
            </a:r>
            <a:r>
              <a:rPr lang="en-US" dirty="0"/>
              <a:t>? If so, how? </a:t>
            </a:r>
            <a:r>
              <a:rPr lang="en-US" i="1" dirty="0"/>
              <a:t>Neuropsychology Review, 18, </a:t>
            </a:r>
            <a:r>
              <a:rPr lang="en-US" dirty="0"/>
              <a:t>339–366</a:t>
            </a:r>
            <a:r>
              <a:rPr lang="en-US" dirty="0" smtClean="0"/>
              <a:t>.</a:t>
            </a:r>
          </a:p>
          <a:p>
            <a:r>
              <a:rPr lang="en-US" dirty="0" err="1"/>
              <a:t>Howlin</a:t>
            </a:r>
            <a:r>
              <a:rPr lang="en-US" dirty="0"/>
              <a:t>, P., Goode, S., Hutton, J., &amp; Rutter, M. (2004). Adult </a:t>
            </a:r>
            <a:r>
              <a:rPr lang="en-US" dirty="0" smtClean="0"/>
              <a:t>outcome for </a:t>
            </a:r>
            <a:r>
              <a:rPr lang="en-US" dirty="0"/>
              <a:t>children with autism. </a:t>
            </a:r>
            <a:r>
              <a:rPr lang="en-US" i="1" dirty="0"/>
              <a:t>Journal of Child Psychology </a:t>
            </a:r>
            <a:r>
              <a:rPr lang="en-US" i="1" dirty="0" smtClean="0"/>
              <a:t>and Psychiatry</a:t>
            </a:r>
            <a:r>
              <a:rPr lang="en-US" i="1" dirty="0"/>
              <a:t>,</a:t>
            </a:r>
            <a:r>
              <a:rPr lang="en-US" dirty="0"/>
              <a:t> </a:t>
            </a:r>
            <a:r>
              <a:rPr lang="en-US" i="1" dirty="0" smtClean="0"/>
              <a:t>45</a:t>
            </a:r>
            <a:r>
              <a:rPr lang="en-US" dirty="0" smtClean="0"/>
              <a:t>, </a:t>
            </a:r>
            <a:r>
              <a:rPr lang="en-US" dirty="0"/>
              <a:t>212–229</a:t>
            </a:r>
            <a:r>
              <a:rPr lang="en-US" dirty="0" smtClean="0"/>
              <a:t>.</a:t>
            </a:r>
          </a:p>
          <a:p>
            <a:r>
              <a:rPr lang="en-US" dirty="0" err="1"/>
              <a:t>Itzchak</a:t>
            </a:r>
            <a:r>
              <a:rPr lang="en-US" dirty="0"/>
              <a:t>, E. B., &amp; </a:t>
            </a:r>
            <a:r>
              <a:rPr lang="en-US" dirty="0" err="1"/>
              <a:t>Zachor</a:t>
            </a:r>
            <a:r>
              <a:rPr lang="en-US" dirty="0"/>
              <a:t>, D. A. (2011). Who benefits from early intervention in autism spectrum disorders? </a:t>
            </a:r>
            <a:r>
              <a:rPr lang="en-US" i="1" dirty="0"/>
              <a:t>Research in Autism Spectrum Disorders,</a:t>
            </a:r>
            <a:r>
              <a:rPr lang="en-US" dirty="0"/>
              <a:t> </a:t>
            </a:r>
            <a:r>
              <a:rPr lang="en-US" i="1" dirty="0"/>
              <a:t>5</a:t>
            </a:r>
            <a:r>
              <a:rPr lang="en-US" dirty="0"/>
              <a:t>(1), 345-350. doi:10.1016/j.rasd.2010.04.018 </a:t>
            </a:r>
          </a:p>
          <a:p>
            <a:endParaRPr lang="en-US" dirty="0" smtClean="0"/>
          </a:p>
          <a:p>
            <a:endParaRPr lang="en-US" dirty="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1370025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a:t>Lord, C. (1995). Follow-up of two-year-olds referred for possible </a:t>
            </a:r>
            <a:r>
              <a:rPr lang="en-US" dirty="0" smtClean="0"/>
              <a:t>autism. </a:t>
            </a:r>
            <a:r>
              <a:rPr lang="en-US" i="1" dirty="0" smtClean="0"/>
              <a:t>Journal </a:t>
            </a:r>
            <a:r>
              <a:rPr lang="en-US" i="1" dirty="0"/>
              <a:t>of Child Psychology and Psychiatry, 36</a:t>
            </a:r>
            <a:r>
              <a:rPr lang="en-US" dirty="0"/>
              <a:t>, 1365–1382</a:t>
            </a:r>
            <a:r>
              <a:rPr lang="en-US" dirty="0" smtClean="0"/>
              <a:t>.</a:t>
            </a:r>
          </a:p>
          <a:p>
            <a:r>
              <a:rPr lang="en-US" dirty="0"/>
              <a:t>Lord, C., </a:t>
            </a:r>
            <a:r>
              <a:rPr lang="en-US" dirty="0" err="1"/>
              <a:t>Risi</a:t>
            </a:r>
            <a:r>
              <a:rPr lang="en-US" dirty="0"/>
              <a:t>, S., </a:t>
            </a:r>
            <a:r>
              <a:rPr lang="en-US" dirty="0" err="1"/>
              <a:t>DiLavore</a:t>
            </a:r>
            <a:r>
              <a:rPr lang="en-US" dirty="0"/>
              <a:t>, P. S., Shulman, C., </a:t>
            </a:r>
            <a:r>
              <a:rPr lang="en-US" dirty="0" err="1"/>
              <a:t>Thurm</a:t>
            </a:r>
            <a:r>
              <a:rPr lang="en-US" dirty="0"/>
              <a:t>, A., &amp; </a:t>
            </a:r>
            <a:r>
              <a:rPr lang="en-US" dirty="0" smtClean="0"/>
              <a:t>Pickles, A</a:t>
            </a:r>
            <a:r>
              <a:rPr lang="en-US" dirty="0"/>
              <a:t>. (2006). Autism from 2 to 9 years of age. </a:t>
            </a:r>
            <a:r>
              <a:rPr lang="en-US" i="1" dirty="0"/>
              <a:t>Archives of </a:t>
            </a:r>
            <a:r>
              <a:rPr lang="en-US" i="1" dirty="0" smtClean="0"/>
              <a:t>General Psychiatry</a:t>
            </a:r>
            <a:r>
              <a:rPr lang="en-US" i="1" dirty="0"/>
              <a:t>, 63</a:t>
            </a:r>
            <a:r>
              <a:rPr lang="en-US" dirty="0"/>
              <a:t>, 694–701</a:t>
            </a:r>
            <a:r>
              <a:rPr lang="en-US" dirty="0" smtClean="0"/>
              <a:t>.</a:t>
            </a:r>
          </a:p>
          <a:p>
            <a:r>
              <a:rPr lang="en-US" dirty="0" err="1"/>
              <a:t>Lovaas</a:t>
            </a:r>
            <a:r>
              <a:rPr lang="en-US" dirty="0"/>
              <a:t>, I.O. (1987). Behavioral treatment and normal </a:t>
            </a:r>
            <a:r>
              <a:rPr lang="en-US" dirty="0" smtClean="0"/>
              <a:t>educational and </a:t>
            </a:r>
            <a:r>
              <a:rPr lang="en-US" dirty="0"/>
              <a:t>intellectual functioning in young </a:t>
            </a:r>
            <a:r>
              <a:rPr lang="en-US" dirty="0" smtClean="0"/>
              <a:t>autistic children</a:t>
            </a:r>
            <a:r>
              <a:rPr lang="en-US" i="1" dirty="0"/>
              <a:t>. Journal of Consulting and Clinical </a:t>
            </a:r>
            <a:r>
              <a:rPr lang="en-US" i="1" dirty="0" smtClean="0"/>
              <a:t>Psychology, 5</a:t>
            </a:r>
            <a:r>
              <a:rPr lang="en-US" dirty="0" smtClean="0"/>
              <a:t>5</a:t>
            </a:r>
            <a:r>
              <a:rPr lang="en-US" dirty="0"/>
              <a:t>, 3–9</a:t>
            </a:r>
            <a:r>
              <a:rPr lang="en-US" dirty="0" smtClean="0"/>
              <a:t>.</a:t>
            </a:r>
          </a:p>
          <a:p>
            <a:r>
              <a:rPr lang="en-US" dirty="0" err="1"/>
              <a:t>Luyster</a:t>
            </a:r>
            <a:r>
              <a:rPr lang="en-US" dirty="0"/>
              <a:t>, R., </a:t>
            </a:r>
            <a:r>
              <a:rPr lang="en-US" dirty="0" err="1"/>
              <a:t>Qiu</a:t>
            </a:r>
            <a:r>
              <a:rPr lang="en-US" dirty="0"/>
              <a:t>, S., Lopez, K., &amp; Lord, C. (2007). </a:t>
            </a:r>
            <a:r>
              <a:rPr lang="en-US" dirty="0" smtClean="0"/>
              <a:t>Predicting outcomes </a:t>
            </a:r>
            <a:r>
              <a:rPr lang="en-US" dirty="0"/>
              <a:t>of children referred for autism using the </a:t>
            </a:r>
            <a:r>
              <a:rPr lang="en-US" dirty="0" smtClean="0"/>
              <a:t>MacArthur–Bates </a:t>
            </a:r>
            <a:r>
              <a:rPr lang="en-US" dirty="0"/>
              <a:t>communication inventory. </a:t>
            </a:r>
            <a:r>
              <a:rPr lang="en-US" i="1" dirty="0"/>
              <a:t>Journal of Speech, </a:t>
            </a:r>
            <a:r>
              <a:rPr lang="en-US" i="1" dirty="0" smtClean="0"/>
              <a:t>Language, and </a:t>
            </a:r>
            <a:r>
              <a:rPr lang="en-US" i="1" dirty="0"/>
              <a:t>Hearing Research, 50</a:t>
            </a:r>
            <a:r>
              <a:rPr lang="en-US" dirty="0"/>
              <a:t>, 667–681</a:t>
            </a:r>
            <a:r>
              <a:rPr lang="en-US" dirty="0" smtClean="0"/>
              <a:t>.</a:t>
            </a:r>
          </a:p>
          <a:p>
            <a:r>
              <a:rPr lang="en-US" dirty="0" err="1"/>
              <a:t>McEachin</a:t>
            </a:r>
            <a:r>
              <a:rPr lang="en-US" dirty="0"/>
              <a:t>, J. J., Smith, T., &amp; </a:t>
            </a:r>
            <a:r>
              <a:rPr lang="en-US" dirty="0" err="1"/>
              <a:t>Lovaas</a:t>
            </a:r>
            <a:r>
              <a:rPr lang="en-US" dirty="0"/>
              <a:t>, I. O. (1993). </a:t>
            </a:r>
            <a:r>
              <a:rPr lang="en-US" dirty="0" smtClean="0"/>
              <a:t>Long-term outcome </a:t>
            </a:r>
            <a:r>
              <a:rPr lang="en-US" dirty="0"/>
              <a:t>for children with autism who received early </a:t>
            </a:r>
            <a:r>
              <a:rPr lang="en-US" dirty="0" smtClean="0"/>
              <a:t>intensive behavioral </a:t>
            </a:r>
            <a:r>
              <a:rPr lang="en-US" dirty="0"/>
              <a:t>treatment. </a:t>
            </a:r>
            <a:r>
              <a:rPr lang="en-US" i="1" dirty="0"/>
              <a:t>American Journal on Mental </a:t>
            </a:r>
            <a:r>
              <a:rPr lang="en-US" i="1" dirty="0" smtClean="0"/>
              <a:t>Retardation, 97</a:t>
            </a:r>
            <a:r>
              <a:rPr lang="en-US" dirty="0"/>
              <a:t>, 359–372</a:t>
            </a:r>
            <a:r>
              <a:rPr lang="en-US" dirty="0" smtClean="0"/>
              <a:t>.</a:t>
            </a:r>
          </a:p>
          <a:p>
            <a:r>
              <a:rPr lang="en-US" dirty="0"/>
              <a:t>Newsom, C., &amp; </a:t>
            </a:r>
            <a:r>
              <a:rPr lang="en-US" dirty="0" err="1"/>
              <a:t>Rincover</a:t>
            </a:r>
            <a:r>
              <a:rPr lang="en-US" dirty="0"/>
              <a:t>, A. (1989). Autism. In E. J. Mash &amp; R. </a:t>
            </a:r>
            <a:r>
              <a:rPr lang="en-US" dirty="0" smtClean="0"/>
              <a:t>A. Barkley </a:t>
            </a:r>
            <a:r>
              <a:rPr lang="en-US" dirty="0"/>
              <a:t>(Eds.), </a:t>
            </a:r>
            <a:r>
              <a:rPr lang="en-US" i="1" dirty="0"/>
              <a:t>Treatment of childhood disorders</a:t>
            </a:r>
            <a:r>
              <a:rPr lang="en-US" dirty="0"/>
              <a:t> (pp. 286–346</a:t>
            </a:r>
            <a:r>
              <a:rPr lang="en-US" dirty="0" smtClean="0"/>
              <a:t>). New </a:t>
            </a:r>
            <a:r>
              <a:rPr lang="en-US" dirty="0"/>
              <a:t>York: Guilford</a:t>
            </a:r>
            <a:r>
              <a:rPr lang="en-US" dirty="0" smtClean="0"/>
              <a:t>.</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028703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Ray, A. A. (1982), </a:t>
            </a:r>
            <a:r>
              <a:rPr lang="en-US" i="1" dirty="0"/>
              <a:t>Statistical Analysis System user's guide: </a:t>
            </a:r>
            <a:r>
              <a:rPr lang="en-US" i="1" dirty="0" smtClean="0"/>
              <a:t>Statistics, 19S2 </a:t>
            </a:r>
            <a:r>
              <a:rPr lang="en-US" i="1" dirty="0"/>
              <a:t>edition</a:t>
            </a:r>
            <a:r>
              <a:rPr lang="en-US" dirty="0"/>
              <a:t>. Cary, NC: SAS Institute</a:t>
            </a:r>
            <a:r>
              <a:rPr lang="en-US" dirty="0" smtClean="0"/>
              <a:t>.</a:t>
            </a:r>
          </a:p>
          <a:p>
            <a:r>
              <a:rPr lang="en-US" dirty="0" err="1"/>
              <a:t>Sallows</a:t>
            </a:r>
            <a:r>
              <a:rPr lang="en-US" dirty="0"/>
              <a:t>, G. O.,&amp; </a:t>
            </a:r>
            <a:r>
              <a:rPr lang="en-US" dirty="0" err="1"/>
              <a:t>Graupner</a:t>
            </a:r>
            <a:r>
              <a:rPr lang="en-US" dirty="0"/>
              <a:t>, T. D. (2005). Intensive behavioral </a:t>
            </a:r>
            <a:r>
              <a:rPr lang="en-US" dirty="0" smtClean="0"/>
              <a:t>treatment for </a:t>
            </a:r>
            <a:r>
              <a:rPr lang="en-US" dirty="0"/>
              <a:t>children with autism: Four-year outcome and </a:t>
            </a:r>
            <a:r>
              <a:rPr lang="en-US" dirty="0" smtClean="0"/>
              <a:t>predictors. </a:t>
            </a:r>
            <a:r>
              <a:rPr lang="en-US" i="1" dirty="0" smtClean="0"/>
              <a:t>American </a:t>
            </a:r>
            <a:r>
              <a:rPr lang="en-US" i="1" dirty="0"/>
              <a:t>Journal on Mental Retardation, 110</a:t>
            </a:r>
            <a:r>
              <a:rPr lang="en-US" dirty="0"/>
              <a:t>, 417–438</a:t>
            </a:r>
            <a:r>
              <a:rPr lang="en-US" dirty="0" smtClean="0"/>
              <a:t>.</a:t>
            </a:r>
          </a:p>
          <a:p>
            <a:r>
              <a:rPr lang="en-US" dirty="0"/>
              <a:t>Smith, T., </a:t>
            </a:r>
            <a:r>
              <a:rPr lang="en-US" dirty="0" err="1"/>
              <a:t>Groen</a:t>
            </a:r>
            <a:r>
              <a:rPr lang="en-US" dirty="0"/>
              <a:t>, A. D., &amp; Wynn, J. W. (2000). Randomized trial </a:t>
            </a:r>
            <a:r>
              <a:rPr lang="en-US" dirty="0" smtClean="0"/>
              <a:t>of intensive </a:t>
            </a:r>
            <a:r>
              <a:rPr lang="en-US" dirty="0"/>
              <a:t>early intervention for children with pervasive </a:t>
            </a:r>
            <a:r>
              <a:rPr lang="en-US" dirty="0" smtClean="0"/>
              <a:t>developmental disorder</a:t>
            </a:r>
            <a:r>
              <a:rPr lang="en-US" dirty="0"/>
              <a:t>. </a:t>
            </a:r>
            <a:r>
              <a:rPr lang="en-US" i="1" dirty="0"/>
              <a:t>American Journal of Mental Retardation, </a:t>
            </a:r>
            <a:r>
              <a:rPr lang="en-US" i="1" dirty="0" smtClean="0"/>
              <a:t>105,</a:t>
            </a:r>
            <a:r>
              <a:rPr lang="en-US" dirty="0" smtClean="0"/>
              <a:t> 269–285.</a:t>
            </a:r>
          </a:p>
          <a:p>
            <a:r>
              <a:rPr lang="en-US" dirty="0"/>
              <a:t>Stevens, M. C., Fein, D. A., Dunn, M., Allen, D., Waterhouse, </a:t>
            </a:r>
            <a:r>
              <a:rPr lang="en-US" dirty="0" smtClean="0"/>
              <a:t>L. H</a:t>
            </a:r>
            <a:r>
              <a:rPr lang="en-US" dirty="0"/>
              <a:t>., Feinstein, C., &amp; </a:t>
            </a:r>
            <a:r>
              <a:rPr lang="en-US" dirty="0" err="1"/>
              <a:t>Rapin</a:t>
            </a:r>
            <a:r>
              <a:rPr lang="en-US" dirty="0"/>
              <a:t>, I. (2000). Subgroups of </a:t>
            </a:r>
            <a:r>
              <a:rPr lang="en-US" dirty="0" smtClean="0"/>
              <a:t>children with </a:t>
            </a:r>
            <a:r>
              <a:rPr lang="en-US" dirty="0"/>
              <a:t>autism by cluster analysis: A longitudinal </a:t>
            </a:r>
            <a:r>
              <a:rPr lang="en-US" dirty="0" smtClean="0"/>
              <a:t>examination. </a:t>
            </a:r>
            <a:r>
              <a:rPr lang="en-US" i="1" dirty="0" smtClean="0"/>
              <a:t>Journal </a:t>
            </a:r>
            <a:r>
              <a:rPr lang="en-US" i="1" dirty="0"/>
              <a:t>of the American Academy of Child and </a:t>
            </a:r>
            <a:r>
              <a:rPr lang="en-US" i="1" dirty="0" smtClean="0"/>
              <a:t>Adolescent Psychiatry</a:t>
            </a:r>
            <a:r>
              <a:rPr lang="en-US" i="1" dirty="0"/>
              <a:t>, 39,</a:t>
            </a:r>
            <a:r>
              <a:rPr lang="en-US" dirty="0"/>
              <a:t> 346–352</a:t>
            </a:r>
            <a:r>
              <a:rPr lang="en-US" dirty="0" smtClean="0"/>
              <a:t>.</a:t>
            </a:r>
          </a:p>
          <a:p>
            <a:r>
              <a:rPr lang="en-US" dirty="0" err="1"/>
              <a:t>Szatmari</a:t>
            </a:r>
            <a:r>
              <a:rPr lang="en-US" dirty="0"/>
              <a:t>, P., Bryson, S. E., Boyle, M. H., </a:t>
            </a:r>
            <a:r>
              <a:rPr lang="en-US" dirty="0" err="1"/>
              <a:t>Streiner</a:t>
            </a:r>
            <a:r>
              <a:rPr lang="en-US" dirty="0"/>
              <a:t>, D. L., </a:t>
            </a:r>
            <a:r>
              <a:rPr lang="en-US" dirty="0" smtClean="0"/>
              <a:t>&amp; </a:t>
            </a:r>
            <a:r>
              <a:rPr lang="en-US" dirty="0" err="1" smtClean="0"/>
              <a:t>Duku</a:t>
            </a:r>
            <a:r>
              <a:rPr lang="en-US" dirty="0"/>
              <a:t>, E. (2003). Predictors of outcome among </a:t>
            </a:r>
            <a:r>
              <a:rPr lang="en-US" dirty="0" smtClean="0"/>
              <a:t>high functioning </a:t>
            </a:r>
            <a:r>
              <a:rPr lang="en-US" dirty="0"/>
              <a:t>children with autism and Asperger </a:t>
            </a:r>
            <a:r>
              <a:rPr lang="en-US" dirty="0" smtClean="0"/>
              <a:t>syndrome. </a:t>
            </a:r>
            <a:r>
              <a:rPr lang="en-US" i="1" dirty="0" smtClean="0"/>
              <a:t>Journal </a:t>
            </a:r>
            <a:r>
              <a:rPr lang="en-US" i="1" dirty="0"/>
              <a:t>of Child Psychology and Psychiatry, 44</a:t>
            </a:r>
            <a:r>
              <a:rPr lang="en-US" dirty="0"/>
              <a:t>, 520–528.</a:t>
            </a:r>
          </a:p>
          <a:p>
            <a:endParaRPr lang="en-US" dirty="0" smtClean="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22296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a:t>Szatmari</a:t>
            </a:r>
            <a:r>
              <a:rPr lang="en-US" dirty="0"/>
              <a:t>, P., </a:t>
            </a:r>
            <a:r>
              <a:rPr lang="en-US" dirty="0" err="1"/>
              <a:t>Georgiades</a:t>
            </a:r>
            <a:r>
              <a:rPr lang="en-US" dirty="0"/>
              <a:t>, S., Bryson, S., </a:t>
            </a:r>
            <a:r>
              <a:rPr lang="en-US" dirty="0" err="1"/>
              <a:t>Zwaigenbaum</a:t>
            </a:r>
            <a:r>
              <a:rPr lang="en-US" dirty="0"/>
              <a:t>, L., </a:t>
            </a:r>
            <a:r>
              <a:rPr lang="en-US" dirty="0" smtClean="0"/>
              <a:t>Roberts, W</a:t>
            </a:r>
            <a:r>
              <a:rPr lang="en-US" dirty="0"/>
              <a:t>., Mahoney, W., et al. (2006). Investigating the structure of </a:t>
            </a:r>
            <a:r>
              <a:rPr lang="en-US" dirty="0" smtClean="0"/>
              <a:t>the restricted</a:t>
            </a:r>
            <a:r>
              <a:rPr lang="en-US" dirty="0"/>
              <a:t>, repetitive </a:t>
            </a:r>
            <a:r>
              <a:rPr lang="en-US" dirty="0" err="1"/>
              <a:t>behaviours</a:t>
            </a:r>
            <a:r>
              <a:rPr lang="en-US" dirty="0"/>
              <a:t> and interests domain of </a:t>
            </a:r>
            <a:r>
              <a:rPr lang="en-US" dirty="0" smtClean="0"/>
              <a:t>autism. </a:t>
            </a:r>
            <a:r>
              <a:rPr lang="en-US" i="1" dirty="0" smtClean="0"/>
              <a:t>Journal </a:t>
            </a:r>
            <a:r>
              <a:rPr lang="en-US" i="1" dirty="0"/>
              <a:t>of Child Psychology and Psychiatry, 47</a:t>
            </a:r>
            <a:r>
              <a:rPr lang="en-US" dirty="0"/>
              <a:t>, 582–590</a:t>
            </a:r>
            <a:r>
              <a:rPr lang="en-US" dirty="0" smtClean="0"/>
              <a:t>.</a:t>
            </a:r>
          </a:p>
          <a:p>
            <a:r>
              <a:rPr lang="en-US" dirty="0"/>
              <a:t>Turner, L.M., &amp; Stone, W.L. (2007). Variability in outcome </a:t>
            </a:r>
            <a:r>
              <a:rPr lang="en-US" dirty="0" smtClean="0"/>
              <a:t>for children </a:t>
            </a:r>
            <a:r>
              <a:rPr lang="en-US" dirty="0"/>
              <a:t>with an ASD diagnosis at age 2. </a:t>
            </a:r>
            <a:r>
              <a:rPr lang="en-US" i="1" dirty="0"/>
              <a:t>Journal of </a:t>
            </a:r>
            <a:r>
              <a:rPr lang="en-US" i="1" dirty="0" smtClean="0"/>
              <a:t>Child Psychology </a:t>
            </a:r>
            <a:r>
              <a:rPr lang="en-US" i="1" dirty="0"/>
              <a:t>and Psychiatry, 48, </a:t>
            </a:r>
            <a:r>
              <a:rPr lang="en-US" dirty="0"/>
              <a:t>793–802</a:t>
            </a:r>
            <a:r>
              <a:rPr lang="en-US" dirty="0" smtClean="0"/>
              <a:t>.</a:t>
            </a:r>
          </a:p>
          <a:p>
            <a:r>
              <a:rPr lang="en-US" dirty="0"/>
              <a:t>Watt, N., </a:t>
            </a:r>
            <a:r>
              <a:rPr lang="en-US" dirty="0" err="1"/>
              <a:t>Wetherby</a:t>
            </a:r>
            <a:r>
              <a:rPr lang="en-US" dirty="0"/>
              <a:t>, A.M., Barber, A., &amp; Morgan, L. (2008</a:t>
            </a:r>
            <a:r>
              <a:rPr lang="en-US" dirty="0" smtClean="0"/>
              <a:t>). Repetitive </a:t>
            </a:r>
            <a:r>
              <a:rPr lang="en-US" dirty="0"/>
              <a:t>and stereotyped behaviors in children with </a:t>
            </a:r>
            <a:r>
              <a:rPr lang="en-US" dirty="0" smtClean="0"/>
              <a:t>autism spectrum </a:t>
            </a:r>
            <a:r>
              <a:rPr lang="en-US" dirty="0"/>
              <a:t>disorders in the second year of life. </a:t>
            </a:r>
            <a:r>
              <a:rPr lang="en-US" i="1" dirty="0"/>
              <a:t>Journal </a:t>
            </a:r>
            <a:r>
              <a:rPr lang="en-US" i="1" dirty="0" smtClean="0"/>
              <a:t>of Autism </a:t>
            </a:r>
            <a:r>
              <a:rPr lang="en-US" i="1" dirty="0"/>
              <a:t>and Developmental Disorders</a:t>
            </a:r>
            <a:r>
              <a:rPr lang="en-US" dirty="0"/>
              <a:t>,</a:t>
            </a:r>
            <a:r>
              <a:rPr lang="en-US" i="1" dirty="0"/>
              <a:t> 38</a:t>
            </a:r>
            <a:r>
              <a:rPr lang="en-US" dirty="0"/>
              <a:t>, 1518–1533</a:t>
            </a:r>
            <a:r>
              <a:rPr lang="en-US" dirty="0" smtClean="0"/>
              <a:t>.</a:t>
            </a:r>
          </a:p>
          <a:p>
            <a:r>
              <a:rPr lang="en-US" dirty="0"/>
              <a:t>Weiss, M. J. (1999). Differential rates of skill acquisition </a:t>
            </a:r>
            <a:r>
              <a:rPr lang="en-US" dirty="0" smtClean="0"/>
              <a:t>and outcomes </a:t>
            </a:r>
            <a:r>
              <a:rPr lang="en-US" dirty="0"/>
              <a:t>of early intensive behavioral intervention for </a:t>
            </a:r>
            <a:r>
              <a:rPr lang="en-US" dirty="0" smtClean="0"/>
              <a:t>autism. </a:t>
            </a:r>
            <a:r>
              <a:rPr lang="en-US" i="1" dirty="0" smtClean="0"/>
              <a:t>Behavioral </a:t>
            </a:r>
            <a:r>
              <a:rPr lang="en-US" i="1" dirty="0"/>
              <a:t>Interventions</a:t>
            </a:r>
            <a:r>
              <a:rPr lang="en-US" dirty="0"/>
              <a:t>,</a:t>
            </a:r>
            <a:r>
              <a:rPr lang="en-US" i="1" dirty="0"/>
              <a:t> 14</a:t>
            </a:r>
            <a:r>
              <a:rPr lang="en-US" dirty="0"/>
              <a:t>, 3–22</a:t>
            </a:r>
            <a:r>
              <a:rPr lang="en-US" dirty="0" smtClean="0"/>
              <a:t>.</a:t>
            </a:r>
          </a:p>
          <a:p>
            <a:r>
              <a:rPr lang="en-US" dirty="0"/>
              <a:t>U.S. Department of Education, Institute of Education Sciences, What Works Clearinghouse. (2013, March). What Works Clearinghouse: Procedures and Standards Handbook (Version 3.0</a:t>
            </a:r>
            <a:r>
              <a:rPr lang="en-US" dirty="0" smtClean="0"/>
              <a:t>)</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73746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2. Historical background and identification of rapid responder characteristics</a:t>
            </a:r>
          </a:p>
        </p:txBody>
      </p:sp>
      <p:sp>
        <p:nvSpPr>
          <p:cNvPr id="3" name="Content Placeholder 2"/>
          <p:cNvSpPr>
            <a:spLocks noGrp="1"/>
          </p:cNvSpPr>
          <p:nvPr>
            <p:ph idx="1"/>
          </p:nvPr>
        </p:nvSpPr>
        <p:spPr/>
        <p:txBody>
          <a:bodyPr/>
          <a:lstStyle/>
          <a:p>
            <a:r>
              <a:rPr lang="en-US" dirty="0"/>
              <a:t>Response rates as a function of </a:t>
            </a:r>
            <a:r>
              <a:rPr lang="en-US" dirty="0" smtClean="0"/>
              <a:t>Child factors (The </a:t>
            </a:r>
            <a:r>
              <a:rPr lang="en-US" dirty="0" err="1"/>
              <a:t>Sallows</a:t>
            </a:r>
            <a:r>
              <a:rPr lang="en-US" dirty="0"/>
              <a:t> &amp; </a:t>
            </a:r>
            <a:r>
              <a:rPr lang="en-US" dirty="0" err="1"/>
              <a:t>Graupner</a:t>
            </a:r>
            <a:r>
              <a:rPr lang="en-US" dirty="0"/>
              <a:t> </a:t>
            </a:r>
            <a:r>
              <a:rPr lang="en-US" dirty="0" smtClean="0"/>
              <a:t>Perspective)</a:t>
            </a:r>
          </a:p>
          <a:p>
            <a:pPr lvl="1"/>
            <a:r>
              <a:rPr lang="en-US" dirty="0"/>
              <a:t>The number of weekly hours of </a:t>
            </a:r>
            <a:r>
              <a:rPr lang="en-US" dirty="0" smtClean="0"/>
              <a:t>treatment is </a:t>
            </a:r>
            <a:r>
              <a:rPr lang="en-US" dirty="0"/>
              <a:t>less related to outcome </a:t>
            </a:r>
            <a:r>
              <a:rPr lang="en-US" dirty="0" smtClean="0"/>
              <a:t>than pretreatment variables.</a:t>
            </a:r>
          </a:p>
          <a:p>
            <a:pPr lvl="1"/>
            <a:r>
              <a:rPr lang="en-US" dirty="0" smtClean="0"/>
              <a:t>Treatment outcome is best predicted by pretreatment characteristics. </a:t>
            </a:r>
          </a:p>
          <a:p>
            <a:pPr lvl="1"/>
            <a:endParaRPr lang="en-US" dirty="0"/>
          </a:p>
        </p:txBody>
      </p:sp>
      <p:pic>
        <p:nvPicPr>
          <p:cNvPr id="4" name="Picture 3"/>
          <p:cNvPicPr>
            <a:picLocks noChangeAspect="1"/>
          </p:cNvPicPr>
          <p:nvPr/>
        </p:nvPicPr>
        <p:blipFill>
          <a:blip r:embed="rId2"/>
          <a:stretch>
            <a:fillRect/>
          </a:stretch>
        </p:blipFill>
        <p:spPr>
          <a:xfrm>
            <a:off x="4357741" y="3594099"/>
            <a:ext cx="3790950" cy="2497211"/>
          </a:xfrm>
          <a:prstGeom prst="rect">
            <a:avLst/>
          </a:prstGeom>
        </p:spPr>
      </p:pic>
    </p:spTree>
    <p:extLst>
      <p:ext uri="{BB962C8B-B14F-4D97-AF65-F5344CB8AC3E}">
        <p14:creationId xmlns:p14="http://schemas.microsoft.com/office/powerpoint/2010/main" val="3291714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Interest in Optimal Outcomes : Disagreement in Vocabulary</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graphicFrame>
        <p:nvGraphicFramePr>
          <p:cNvPr id="4" name="Diagram 3"/>
          <p:cNvGraphicFramePr/>
          <p:nvPr>
            <p:extLst>
              <p:ext uri="{D42A27DB-BD31-4B8C-83A1-F6EECF244321}">
                <p14:modId xmlns:p14="http://schemas.microsoft.com/office/powerpoint/2010/main" val="1363108747"/>
              </p:ext>
            </p:extLst>
          </p:nvPr>
        </p:nvGraphicFramePr>
        <p:xfrm>
          <a:off x="630195" y="804519"/>
          <a:ext cx="11370200" cy="6468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865988" y="2572624"/>
            <a:ext cx="2571750" cy="369332"/>
          </a:xfrm>
          <a:prstGeom prst="rect">
            <a:avLst/>
          </a:prstGeom>
          <a:noFill/>
        </p:spPr>
        <p:txBody>
          <a:bodyPr wrap="square" rtlCol="0">
            <a:spAutoFit/>
          </a:bodyPr>
          <a:lstStyle/>
          <a:p>
            <a:pPr algn="ctr"/>
            <a:r>
              <a:rPr lang="en-US" smtClean="0"/>
              <a:t>Losing Diagnosis </a:t>
            </a:r>
            <a:r>
              <a:rPr lang="en-US" dirty="0" smtClean="0"/>
              <a:t>of ASD</a:t>
            </a:r>
            <a:endParaRPr lang="en-US" dirty="0"/>
          </a:p>
        </p:txBody>
      </p:sp>
      <p:sp>
        <p:nvSpPr>
          <p:cNvPr id="6" name="TextBox 5"/>
          <p:cNvSpPr txBox="1"/>
          <p:nvPr/>
        </p:nvSpPr>
        <p:spPr>
          <a:xfrm>
            <a:off x="861030" y="4971019"/>
            <a:ext cx="2743200" cy="369332"/>
          </a:xfrm>
          <a:prstGeom prst="rect">
            <a:avLst/>
          </a:prstGeom>
          <a:noFill/>
        </p:spPr>
        <p:txBody>
          <a:bodyPr wrap="square" rtlCol="0">
            <a:spAutoFit/>
          </a:bodyPr>
          <a:lstStyle/>
          <a:p>
            <a:pPr algn="ctr"/>
            <a:r>
              <a:rPr lang="en-US" dirty="0" smtClean="0"/>
              <a:t>Recovered/Best Outcome</a:t>
            </a:r>
            <a:endParaRPr lang="en-US" dirty="0"/>
          </a:p>
        </p:txBody>
      </p:sp>
      <p:sp>
        <p:nvSpPr>
          <p:cNvPr id="7" name="TextBox 6"/>
          <p:cNvSpPr txBox="1"/>
          <p:nvPr/>
        </p:nvSpPr>
        <p:spPr>
          <a:xfrm>
            <a:off x="4967341" y="4943502"/>
            <a:ext cx="2571750" cy="369332"/>
          </a:xfrm>
          <a:prstGeom prst="rect">
            <a:avLst/>
          </a:prstGeom>
          <a:noFill/>
        </p:spPr>
        <p:txBody>
          <a:bodyPr wrap="square" rtlCol="0">
            <a:spAutoFit/>
          </a:bodyPr>
          <a:lstStyle/>
          <a:p>
            <a:pPr algn="ctr"/>
            <a:r>
              <a:rPr lang="en-US" dirty="0" smtClean="0"/>
              <a:t>Very Positive Outcome</a:t>
            </a:r>
            <a:endParaRPr lang="en-US" dirty="0"/>
          </a:p>
        </p:txBody>
      </p:sp>
      <p:sp>
        <p:nvSpPr>
          <p:cNvPr id="8" name="TextBox 7"/>
          <p:cNvSpPr txBox="1"/>
          <p:nvPr/>
        </p:nvSpPr>
        <p:spPr>
          <a:xfrm>
            <a:off x="8738601" y="4979715"/>
            <a:ext cx="2628900" cy="369332"/>
          </a:xfrm>
          <a:prstGeom prst="rect">
            <a:avLst/>
          </a:prstGeom>
          <a:noFill/>
        </p:spPr>
        <p:txBody>
          <a:bodyPr wrap="square" rtlCol="0">
            <a:spAutoFit/>
          </a:bodyPr>
          <a:lstStyle/>
          <a:p>
            <a:pPr algn="ctr"/>
            <a:r>
              <a:rPr lang="en-US" dirty="0" smtClean="0"/>
              <a:t>Optimal Outcome</a:t>
            </a:r>
            <a:endParaRPr lang="en-US" dirty="0"/>
          </a:p>
        </p:txBody>
      </p:sp>
    </p:spTree>
    <p:extLst>
      <p:ext uri="{BB962C8B-B14F-4D97-AF65-F5344CB8AC3E}">
        <p14:creationId xmlns:p14="http://schemas.microsoft.com/office/powerpoint/2010/main" val="29196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a Rapid Responder</a:t>
            </a:r>
            <a:endParaRPr lang="en-US" dirty="0"/>
          </a:p>
        </p:txBody>
      </p:sp>
      <p:sp>
        <p:nvSpPr>
          <p:cNvPr id="5" name="Content Placeholder 4"/>
          <p:cNvSpPr>
            <a:spLocks noGrp="1"/>
          </p:cNvSpPr>
          <p:nvPr>
            <p:ph idx="1"/>
          </p:nvPr>
        </p:nvSpPr>
        <p:spPr/>
        <p:txBody>
          <a:bodyPr/>
          <a:lstStyle/>
          <a:p>
            <a:r>
              <a:rPr lang="en-US" dirty="0" smtClean="0"/>
              <a:t>A rapid responder is a child with Autism who:</a:t>
            </a:r>
          </a:p>
          <a:p>
            <a:pPr lvl="1"/>
            <a:r>
              <a:rPr lang="en-US" dirty="0" smtClean="0"/>
              <a:t>rapidly acquires skills </a:t>
            </a:r>
            <a:r>
              <a:rPr lang="en-US" dirty="0"/>
              <a:t>in response to treatment</a:t>
            </a:r>
            <a:r>
              <a:rPr lang="en-US" dirty="0" smtClean="0"/>
              <a:t>,</a:t>
            </a:r>
          </a:p>
          <a:p>
            <a:pPr lvl="1"/>
            <a:r>
              <a:rPr lang="en-US" dirty="0" smtClean="0"/>
              <a:t>resulting in gains in mental age at an average rate of 12-18 months per year, greatest gains being made within the first year of treatment,</a:t>
            </a:r>
          </a:p>
          <a:p>
            <a:pPr marL="457200" lvl="1" indent="0">
              <a:buNone/>
            </a:pPr>
            <a:r>
              <a:rPr lang="en-US" dirty="0" smtClean="0"/>
              <a:t>and</a:t>
            </a:r>
          </a:p>
          <a:p>
            <a:pPr lvl="1"/>
            <a:r>
              <a:rPr lang="en-US" dirty="0"/>
              <a:t>a</a:t>
            </a:r>
            <a:r>
              <a:rPr lang="en-US" dirty="0" smtClean="0"/>
              <a:t>n average of 1.5-2 SD increase in IQ. </a:t>
            </a:r>
          </a:p>
          <a:p>
            <a:pPr marL="457200" lvl="1" indent="0">
              <a:buNone/>
            </a:pPr>
            <a:endParaRPr lang="en-US" dirty="0" smtClean="0"/>
          </a:p>
          <a:p>
            <a:pPr marL="457200" lvl="1" indent="0">
              <a:buNone/>
            </a:pPr>
            <a:r>
              <a:rPr lang="en-US" dirty="0"/>
              <a:t>	</a:t>
            </a:r>
            <a:r>
              <a:rPr lang="en-US" dirty="0" smtClean="0"/>
              <a:t>			(</a:t>
            </a:r>
            <a:r>
              <a:rPr lang="en-US" dirty="0" err="1" smtClean="0"/>
              <a:t>Sallows</a:t>
            </a:r>
            <a:r>
              <a:rPr lang="en-US" dirty="0" smtClean="0"/>
              <a:t> &amp; </a:t>
            </a:r>
            <a:r>
              <a:rPr lang="en-US" dirty="0" err="1" smtClean="0"/>
              <a:t>Graupner</a:t>
            </a:r>
            <a:r>
              <a:rPr lang="en-US" dirty="0"/>
              <a:t> </a:t>
            </a:r>
            <a:r>
              <a:rPr lang="en-US" dirty="0" smtClean="0"/>
              <a:t>2005; </a:t>
            </a:r>
            <a:r>
              <a:rPr lang="en-US" dirty="0" err="1" smtClean="0"/>
              <a:t>Lovaas</a:t>
            </a:r>
            <a:r>
              <a:rPr lang="en-US" dirty="0" smtClean="0"/>
              <a:t> 1987; </a:t>
            </a:r>
            <a:r>
              <a:rPr lang="en-US" dirty="0" err="1" smtClean="0"/>
              <a:t>McEachin</a:t>
            </a:r>
            <a:r>
              <a:rPr lang="en-US" dirty="0" smtClean="0"/>
              <a:t> et al. 1993)</a:t>
            </a:r>
            <a:endParaRPr lang="en-US" dirty="0"/>
          </a:p>
        </p:txBody>
      </p:sp>
    </p:spTree>
    <p:extLst>
      <p:ext uri="{BB962C8B-B14F-4D97-AF65-F5344CB8AC3E}">
        <p14:creationId xmlns:p14="http://schemas.microsoft.com/office/powerpoint/2010/main" val="840275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Review of Research for Children with ASD – Identifying differential rates of responding </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Diagram 3"/>
          <p:cNvGraphicFramePr/>
          <p:nvPr>
            <p:extLst>
              <p:ext uri="{D42A27DB-BD31-4B8C-83A1-F6EECF244321}">
                <p14:modId xmlns:p14="http://schemas.microsoft.com/office/powerpoint/2010/main" val="1219308745"/>
              </p:ext>
            </p:extLst>
          </p:nvPr>
        </p:nvGraphicFramePr>
        <p:xfrm>
          <a:off x="622300" y="1520432"/>
          <a:ext cx="6826250" cy="4122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240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33449</TotalTime>
  <Words>5432</Words>
  <Application>Microsoft Office PowerPoint</Application>
  <PresentationFormat>Widescreen</PresentationFormat>
  <Paragraphs>421</Paragraphs>
  <Slides>58</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Gill Sans MT</vt:lpstr>
      <vt:lpstr>Gallery</vt:lpstr>
      <vt:lpstr>A Synthesis of Rapid Responding typology  Kiersten Cole</vt:lpstr>
      <vt:lpstr>overview</vt:lpstr>
      <vt:lpstr>1.  What is autism?</vt:lpstr>
      <vt:lpstr>2. Historical background and identification of rapid responder characteristics </vt:lpstr>
      <vt:lpstr>2. Historical background and identification of rapid responder characteristics</vt:lpstr>
      <vt:lpstr>2. Historical background and identification of rapid responder characteristics</vt:lpstr>
      <vt:lpstr>Interest in Optimal Outcomes : Disagreement in Vocabulary</vt:lpstr>
      <vt:lpstr>Definition of a Rapid Responder</vt:lpstr>
      <vt:lpstr>Review of Research for Children with ASD – Identifying differential rates of responding </vt:lpstr>
      <vt:lpstr>Lovaas 1987 : Behavioral Treatment and Normal Educational and Intellectual Functioning in Young Autistic Children  </vt:lpstr>
      <vt:lpstr>Lovaas1987 : Behavioral Treatment and Normal Educational and Intellectual Functioning in Young Autistic Children</vt:lpstr>
      <vt:lpstr>Lovaas1987 : Behavioral Treatment and Normal Educational and Intellectual Functioning in Young Autistic Children</vt:lpstr>
      <vt:lpstr>Lovaas1987 : Behavioral Treatment and Normal Educational and Intellectual Functioning in Young Autistic Children</vt:lpstr>
      <vt:lpstr>Lovaas1987 : Behavioral Treatment and Normal Educational and Intellectual Functioning in Young Autistic Children</vt:lpstr>
      <vt:lpstr>Lovaas1987 : Behavioral Treatment and Normal Educational and Intellectual Functioning in Young Autistic Children</vt:lpstr>
      <vt:lpstr>Lovaas1987 : Behavioral Treatment and Normal Educational and Intellectual Functioning in Young Autistic Children</vt:lpstr>
      <vt:lpstr>Lovaas1987 : Behavioral Treatment and Normal Educational and Intellectual Functioning in Young Autistic Children</vt:lpstr>
      <vt:lpstr>Lovaas1987 : Behavioral Treatment and Normal Educational and Intellectual Functioning in Young Autistic Children</vt:lpstr>
      <vt:lpstr>The Implications</vt:lpstr>
      <vt:lpstr>Note on Methodological Rigor (Lovaas) What works Clearninghouse</vt:lpstr>
      <vt:lpstr>mcEachin et Al.,1993: Long term outcome for children with autism who received early intensive Behavioral Treatment.</vt:lpstr>
      <vt:lpstr>mcEachin et. Al.,1993: Long term outcome for children with autism who received early intensive Behavioral Treatment. </vt:lpstr>
      <vt:lpstr>mcEachin et. Al.,1993: Long term outcome for children with autism who received early intensive Behavioral Treatment. </vt:lpstr>
      <vt:lpstr>The implications</vt:lpstr>
      <vt:lpstr>Sallows &amp; Graupner 2005: Intensive Behavioral treatment for children with autism: four-year outcome and predictors. </vt:lpstr>
      <vt:lpstr>Sallows &amp; graupner 2005: Intensive Behavioral treatment for children with autism: four-year outcome and predictors. </vt:lpstr>
      <vt:lpstr>Sallows &amp; graupner 2005: Intensive Behavioral treatment for children with autism: four-year outcome and predictors. </vt:lpstr>
      <vt:lpstr>Sallows &amp; graupner 2005: Intensive Behavioral treatment for children with autism: four-year outcome and predictors. </vt:lpstr>
      <vt:lpstr>PowerPoint Presentation</vt:lpstr>
      <vt:lpstr> The implications</vt:lpstr>
      <vt:lpstr>Note on Methodological Rigor (Sallows &amp; Graupner) What works clearinghouse</vt:lpstr>
      <vt:lpstr>3. Who are the rapid responders?  Child Factors</vt:lpstr>
      <vt:lpstr> IQ</vt:lpstr>
      <vt:lpstr> Communication and language abilities</vt:lpstr>
      <vt:lpstr>can Severity of Autistic Symptomatology predict outcome? </vt:lpstr>
      <vt:lpstr> Restricted repetitive behaviors instead of severity of social and communication symptoms, is the poor prognostic feature  </vt:lpstr>
      <vt:lpstr>3. Who are the rapid responders? External Factors</vt:lpstr>
      <vt:lpstr> Age of diagnosis</vt:lpstr>
      <vt:lpstr> Age of Early intensive intervention</vt:lpstr>
      <vt:lpstr> Number of hours of Early Intervention</vt:lpstr>
      <vt:lpstr>PowerPoint Presentation</vt:lpstr>
      <vt:lpstr>The controversy over Best outcome</vt:lpstr>
      <vt:lpstr>Critical review: evidence of Optimal Outcome</vt:lpstr>
      <vt:lpstr>Fein et al., 2013: Optimal outcome in individuals with a history of autism </vt:lpstr>
      <vt:lpstr>Fein et al., 2013: Optimal outcome in individuals with a history of autism </vt:lpstr>
      <vt:lpstr>Fein et al., 2013: Optimal outcome in individuals with a history of autism  </vt:lpstr>
      <vt:lpstr>Fein et al., 2013: Optimal outcome in individuals with a history of autism  </vt:lpstr>
      <vt:lpstr>Fein et al., 2013: Optimal outcome in individuals with a history of autism  </vt:lpstr>
      <vt:lpstr>Anderson, Liang, &amp; Lord, : Predicting young adult outcome among more or less cognitively able individuals with asd </vt:lpstr>
      <vt:lpstr>Anderson, Liang, &amp; Lord, 2014: Predicting young adult outcome among more or less cognitively able individuals  with  asd </vt:lpstr>
      <vt:lpstr>5. Best evidence Synthesis of Rapid Responding Typology  </vt:lpstr>
      <vt:lpstr>6. Conclusion</vt:lpstr>
      <vt:lpstr>Questions?</vt:lpstr>
      <vt:lpstr>References </vt:lpstr>
      <vt:lpstr>References</vt:lpstr>
      <vt:lpstr>References</vt:lpstr>
      <vt:lpstr>References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Rapid responders  Kiersten Cole</dc:title>
  <dc:creator>Kiersten Cole</dc:creator>
  <cp:lastModifiedBy>Julia Hood</cp:lastModifiedBy>
  <cp:revision>271</cp:revision>
  <dcterms:created xsi:type="dcterms:W3CDTF">2016-06-13T16:29:33Z</dcterms:created>
  <dcterms:modified xsi:type="dcterms:W3CDTF">2016-08-26T15:38:28Z</dcterms:modified>
</cp:coreProperties>
</file>